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5" r:id="rId3"/>
    <p:sldId id="257" r:id="rId4"/>
    <p:sldId id="259" r:id="rId5"/>
    <p:sldId id="260" r:id="rId6"/>
    <p:sldId id="267" r:id="rId7"/>
    <p:sldId id="264" r:id="rId8"/>
    <p:sldId id="266" r:id="rId9"/>
    <p:sldId id="263" r:id="rId10"/>
  </p:sldIdLst>
  <p:sldSz cx="12192000" cy="6858000"/>
  <p:notesSz cx="6858000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sz="2400" dirty="0"/>
              <a:t>Gibanje</a:t>
            </a:r>
            <a:r>
              <a:rPr lang="sl-SI" sz="2400" baseline="0" dirty="0"/>
              <a:t> na trgu</a:t>
            </a:r>
            <a:endParaRPr lang="sl-SI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List3!$A$4</c:f>
              <c:strCache>
                <c:ptCount val="1"/>
                <c:pt idx="0">
                  <c:v>Število registriranih brezposelnih oseb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1111111111111112E-2"/>
                  <c:y val="-2.7777777777777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444444444444445E-2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000000000000001E-2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6666666666666666E-2"/>
                  <c:y val="-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List3!$B$3:$F$3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 formatCode="mmm\-yy">
                  <c:v>42856</c:v>
                </c:pt>
              </c:numCache>
            </c:numRef>
          </c:cat>
          <c:val>
            <c:numRef>
              <c:f>List3!$B$4:$F$4</c:f>
              <c:numCache>
                <c:formatCode>#,##0</c:formatCode>
                <c:ptCount val="5"/>
                <c:pt idx="0">
                  <c:v>124015</c:v>
                </c:pt>
                <c:pt idx="1">
                  <c:v>119458</c:v>
                </c:pt>
                <c:pt idx="2">
                  <c:v>113076</c:v>
                </c:pt>
                <c:pt idx="3">
                  <c:v>99615</c:v>
                </c:pt>
                <c:pt idx="4">
                  <c:v>87655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92E7-4EB8-8076-8C25BCD8B601}"/>
            </c:ext>
          </c:extLst>
        </c:ser>
        <c:ser>
          <c:idx val="1"/>
          <c:order val="1"/>
          <c:tx>
            <c:strRef>
              <c:f>List3!$A$5</c:f>
              <c:strCache>
                <c:ptCount val="1"/>
                <c:pt idx="0">
                  <c:v>Število registriranih brezposelnih mladih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5462668816039986E-17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333333333333332E-3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444444444444445E-2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888888888888888E-2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92E7-4EB8-8076-8C25BCD8B60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List3!$B$3:$F$3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 formatCode="mmm\-yy">
                  <c:v>42856</c:v>
                </c:pt>
              </c:numCache>
            </c:numRef>
          </c:cat>
          <c:val>
            <c:numRef>
              <c:f>List3!$B$5:$F$5</c:f>
              <c:numCache>
                <c:formatCode>#,##0</c:formatCode>
                <c:ptCount val="5"/>
                <c:pt idx="0">
                  <c:v>32523</c:v>
                </c:pt>
                <c:pt idx="1">
                  <c:v>30151</c:v>
                </c:pt>
                <c:pt idx="2">
                  <c:v>26938</c:v>
                </c:pt>
                <c:pt idx="3">
                  <c:v>21530</c:v>
                </c:pt>
                <c:pt idx="4">
                  <c:v>16922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92E7-4EB8-8076-8C25BCD8B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9475968"/>
        <c:axId val="559476528"/>
      </c:lineChart>
      <c:catAx>
        <c:axId val="55947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59476528"/>
        <c:crosses val="autoZero"/>
        <c:auto val="1"/>
        <c:lblAlgn val="ctr"/>
        <c:lblOffset val="100"/>
        <c:noMultiLvlLbl val="0"/>
      </c:catAx>
      <c:valAx>
        <c:axId val="559476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59475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225301-FDEC-4BFB-A1F4-0687E13B2DB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42E3EF96-25B9-43F9-8CC9-5B004185A74C}">
      <dgm:prSet custT="1"/>
      <dgm:spPr/>
      <dgm:t>
        <a:bodyPr/>
        <a:lstStyle/>
        <a:p>
          <a:pPr rtl="0"/>
          <a:r>
            <a:rPr lang="sl-SI" sz="2400" b="1" dirty="0" smtClean="0"/>
            <a:t>Ciljna skupina </a:t>
          </a:r>
          <a:r>
            <a:rPr lang="sl-SI" sz="2400" dirty="0" smtClean="0"/>
            <a:t>programa so mladi od 15 do 29 let, s stalnim prebivališčem v KRVS, ki se ne izobražujejo ali usposabljajo, so brezposelni, vključno z dolgotrajno brezposelnimi, in so prijavljeni kot iskalci dela.</a:t>
          </a:r>
          <a:endParaRPr lang="sl-SI" sz="2400" dirty="0"/>
        </a:p>
      </dgm:t>
    </dgm:pt>
    <dgm:pt modelId="{0379DFC9-11A5-4D5B-81C4-67F193FE524A}" type="parTrans" cxnId="{4E4CD7A2-14E1-443B-85CB-01C770A2A054}">
      <dgm:prSet/>
      <dgm:spPr/>
      <dgm:t>
        <a:bodyPr/>
        <a:lstStyle/>
        <a:p>
          <a:endParaRPr lang="sl-SI"/>
        </a:p>
      </dgm:t>
    </dgm:pt>
    <dgm:pt modelId="{22293DB9-F7EC-473C-8F66-30BF09A8A1AA}" type="sibTrans" cxnId="{4E4CD7A2-14E1-443B-85CB-01C770A2A054}">
      <dgm:prSet/>
      <dgm:spPr/>
      <dgm:t>
        <a:bodyPr/>
        <a:lstStyle/>
        <a:p>
          <a:endParaRPr lang="sl-SI"/>
        </a:p>
      </dgm:t>
    </dgm:pt>
    <dgm:pt modelId="{D6FCB8C3-4B71-4474-A00F-5A69772F93CF}">
      <dgm:prSet custT="1"/>
      <dgm:spPr/>
      <dgm:t>
        <a:bodyPr/>
        <a:lstStyle/>
        <a:p>
          <a:pPr rtl="0"/>
          <a:r>
            <a:rPr lang="sl-SI" sz="3200" b="1" dirty="0" smtClean="0"/>
            <a:t>Vključitev v 15 mesečno </a:t>
          </a:r>
          <a:r>
            <a:rPr lang="sl-SI" sz="3200" b="1" smtClean="0"/>
            <a:t>zaposlitev </a:t>
          </a:r>
          <a:r>
            <a:rPr lang="sl-SI" sz="3200" smtClean="0"/>
            <a:t>s 3 </a:t>
          </a:r>
          <a:r>
            <a:rPr lang="sl-SI" sz="3200" dirty="0" smtClean="0"/>
            <a:t>mesečno poskusno dobo (3+12 mesecev).</a:t>
          </a:r>
          <a:endParaRPr lang="sl-SI" sz="3200" dirty="0"/>
        </a:p>
      </dgm:t>
    </dgm:pt>
    <dgm:pt modelId="{79156F43-06D5-4DB1-AFF3-6FC943C55106}" type="parTrans" cxnId="{9792C4A7-C043-4B78-B40E-A19C74C6EEFA}">
      <dgm:prSet/>
      <dgm:spPr/>
      <dgm:t>
        <a:bodyPr/>
        <a:lstStyle/>
        <a:p>
          <a:endParaRPr lang="sl-SI"/>
        </a:p>
      </dgm:t>
    </dgm:pt>
    <dgm:pt modelId="{2D09D94D-B78A-4465-837C-E66186FC0C1B}" type="sibTrans" cxnId="{9792C4A7-C043-4B78-B40E-A19C74C6EEFA}">
      <dgm:prSet/>
      <dgm:spPr/>
      <dgm:t>
        <a:bodyPr/>
        <a:lstStyle/>
        <a:p>
          <a:endParaRPr lang="sl-SI"/>
        </a:p>
      </dgm:t>
    </dgm:pt>
    <dgm:pt modelId="{1DDA085D-7AC6-4AE4-BBD8-CBA842C12E52}">
      <dgm:prSet custT="1"/>
      <dgm:spPr/>
      <dgm:t>
        <a:bodyPr/>
        <a:lstStyle/>
        <a:p>
          <a:pPr rtl="0"/>
          <a:r>
            <a:rPr lang="sl-SI" sz="3200" dirty="0" smtClean="0"/>
            <a:t>Do konca </a:t>
          </a:r>
          <a:r>
            <a:rPr lang="sl-SI" sz="3200" dirty="0" smtClean="0"/>
            <a:t>maja </a:t>
          </a:r>
          <a:r>
            <a:rPr lang="sl-SI" sz="3200" dirty="0" smtClean="0"/>
            <a:t>2017 je bilo vključenih 2.981  mladih, od tega </a:t>
          </a:r>
          <a:r>
            <a:rPr lang="sl-SI" sz="3200" b="1" dirty="0" smtClean="0"/>
            <a:t>1.500 žensk</a:t>
          </a:r>
          <a:endParaRPr lang="sl-SI" sz="3200" dirty="0"/>
        </a:p>
      </dgm:t>
    </dgm:pt>
    <dgm:pt modelId="{F8FDDAAC-FCF8-4F2B-9147-1E1493079F0F}" type="parTrans" cxnId="{17F346BA-A298-4DBD-85A0-43766736D4AA}">
      <dgm:prSet/>
      <dgm:spPr/>
      <dgm:t>
        <a:bodyPr/>
        <a:lstStyle/>
        <a:p>
          <a:endParaRPr lang="sl-SI"/>
        </a:p>
      </dgm:t>
    </dgm:pt>
    <dgm:pt modelId="{F552CF5D-F6F7-47F7-8973-E7213C149911}" type="sibTrans" cxnId="{17F346BA-A298-4DBD-85A0-43766736D4AA}">
      <dgm:prSet/>
      <dgm:spPr/>
      <dgm:t>
        <a:bodyPr/>
        <a:lstStyle/>
        <a:p>
          <a:endParaRPr lang="sl-SI"/>
        </a:p>
      </dgm:t>
    </dgm:pt>
    <dgm:pt modelId="{1698D35D-5A25-42E7-8BDC-4CE6E9887582}" type="pres">
      <dgm:prSet presAssocID="{52225301-FDEC-4BFB-A1F4-0687E13B2DB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l-SI"/>
        </a:p>
      </dgm:t>
    </dgm:pt>
    <dgm:pt modelId="{E77D2659-FDD0-4133-9757-FFC884633E59}" type="pres">
      <dgm:prSet presAssocID="{42E3EF96-25B9-43F9-8CC9-5B004185A74C}" presName="node" presStyleLbl="node1" presStyleIdx="0" presStyleCnt="3" custScaleY="154208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D4D2D221-AD13-49C7-BCD4-D55F6C670125}" type="pres">
      <dgm:prSet presAssocID="{22293DB9-F7EC-473C-8F66-30BF09A8A1AA}" presName="sibTrans" presStyleLbl="sibTrans2D1" presStyleIdx="0" presStyleCnt="2"/>
      <dgm:spPr/>
      <dgm:t>
        <a:bodyPr/>
        <a:lstStyle/>
        <a:p>
          <a:endParaRPr lang="sl-SI"/>
        </a:p>
      </dgm:t>
    </dgm:pt>
    <dgm:pt modelId="{C16C144E-6B29-4B96-89C5-58A28C9A1FE8}" type="pres">
      <dgm:prSet presAssocID="{22293DB9-F7EC-473C-8F66-30BF09A8A1AA}" presName="connectorText" presStyleLbl="sibTrans2D1" presStyleIdx="0" presStyleCnt="2"/>
      <dgm:spPr/>
      <dgm:t>
        <a:bodyPr/>
        <a:lstStyle/>
        <a:p>
          <a:endParaRPr lang="sl-SI"/>
        </a:p>
      </dgm:t>
    </dgm:pt>
    <dgm:pt modelId="{856A5E8B-D639-4752-BC71-E84F48252576}" type="pres">
      <dgm:prSet presAssocID="{D6FCB8C3-4B71-4474-A00F-5A69772F93CF}" presName="node" presStyleLbl="node1" presStyleIdx="1" presStyleCnt="3" custScaleY="154208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CC2B0013-7378-4065-870D-4F1C70A1C4DC}" type="pres">
      <dgm:prSet presAssocID="{2D09D94D-B78A-4465-837C-E66186FC0C1B}" presName="sibTrans" presStyleLbl="sibTrans2D1" presStyleIdx="1" presStyleCnt="2"/>
      <dgm:spPr/>
      <dgm:t>
        <a:bodyPr/>
        <a:lstStyle/>
        <a:p>
          <a:endParaRPr lang="sl-SI"/>
        </a:p>
      </dgm:t>
    </dgm:pt>
    <dgm:pt modelId="{851E6C08-6F25-49B1-B325-892DA3DC86B7}" type="pres">
      <dgm:prSet presAssocID="{2D09D94D-B78A-4465-837C-E66186FC0C1B}" presName="connectorText" presStyleLbl="sibTrans2D1" presStyleIdx="1" presStyleCnt="2"/>
      <dgm:spPr/>
      <dgm:t>
        <a:bodyPr/>
        <a:lstStyle/>
        <a:p>
          <a:endParaRPr lang="sl-SI"/>
        </a:p>
      </dgm:t>
    </dgm:pt>
    <dgm:pt modelId="{CECE38AC-13E5-43E1-86A1-EA9ECC54DBED}" type="pres">
      <dgm:prSet presAssocID="{1DDA085D-7AC6-4AE4-BBD8-CBA842C12E52}" presName="node" presStyleLbl="node1" presStyleIdx="2" presStyleCnt="3" custScaleY="154208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98724FE1-003E-46B2-B3F2-12F53CB11C23}" type="presOf" srcId="{52225301-FDEC-4BFB-A1F4-0687E13B2DBC}" destId="{1698D35D-5A25-42E7-8BDC-4CE6E9887582}" srcOrd="0" destOrd="0" presId="urn:microsoft.com/office/officeart/2005/8/layout/process1"/>
    <dgm:cxn modelId="{C54B8D76-AB65-48DC-A0B6-0FAC5C1337A2}" type="presOf" srcId="{D6FCB8C3-4B71-4474-A00F-5A69772F93CF}" destId="{856A5E8B-D639-4752-BC71-E84F48252576}" srcOrd="0" destOrd="0" presId="urn:microsoft.com/office/officeart/2005/8/layout/process1"/>
    <dgm:cxn modelId="{59663814-52AA-4F29-84B5-9344BD669BBC}" type="presOf" srcId="{22293DB9-F7EC-473C-8F66-30BF09A8A1AA}" destId="{C16C144E-6B29-4B96-89C5-58A28C9A1FE8}" srcOrd="1" destOrd="0" presId="urn:microsoft.com/office/officeart/2005/8/layout/process1"/>
    <dgm:cxn modelId="{749B38D9-128C-4CC0-928E-07FF358003A3}" type="presOf" srcId="{1DDA085D-7AC6-4AE4-BBD8-CBA842C12E52}" destId="{CECE38AC-13E5-43E1-86A1-EA9ECC54DBED}" srcOrd="0" destOrd="0" presId="urn:microsoft.com/office/officeart/2005/8/layout/process1"/>
    <dgm:cxn modelId="{4391872F-677A-4325-A25D-32D54F146BEF}" type="presOf" srcId="{2D09D94D-B78A-4465-837C-E66186FC0C1B}" destId="{851E6C08-6F25-49B1-B325-892DA3DC86B7}" srcOrd="1" destOrd="0" presId="urn:microsoft.com/office/officeart/2005/8/layout/process1"/>
    <dgm:cxn modelId="{17F346BA-A298-4DBD-85A0-43766736D4AA}" srcId="{52225301-FDEC-4BFB-A1F4-0687E13B2DBC}" destId="{1DDA085D-7AC6-4AE4-BBD8-CBA842C12E52}" srcOrd="2" destOrd="0" parTransId="{F8FDDAAC-FCF8-4F2B-9147-1E1493079F0F}" sibTransId="{F552CF5D-F6F7-47F7-8973-E7213C149911}"/>
    <dgm:cxn modelId="{82B0EB36-B57E-4FAC-8CD5-75ACF0E3CCA7}" type="presOf" srcId="{22293DB9-F7EC-473C-8F66-30BF09A8A1AA}" destId="{D4D2D221-AD13-49C7-BCD4-D55F6C670125}" srcOrd="0" destOrd="0" presId="urn:microsoft.com/office/officeart/2005/8/layout/process1"/>
    <dgm:cxn modelId="{9FDA6D58-0E86-4080-A341-257F82DC34B5}" type="presOf" srcId="{42E3EF96-25B9-43F9-8CC9-5B004185A74C}" destId="{E77D2659-FDD0-4133-9757-FFC884633E59}" srcOrd="0" destOrd="0" presId="urn:microsoft.com/office/officeart/2005/8/layout/process1"/>
    <dgm:cxn modelId="{4E4CD7A2-14E1-443B-85CB-01C770A2A054}" srcId="{52225301-FDEC-4BFB-A1F4-0687E13B2DBC}" destId="{42E3EF96-25B9-43F9-8CC9-5B004185A74C}" srcOrd="0" destOrd="0" parTransId="{0379DFC9-11A5-4D5B-81C4-67F193FE524A}" sibTransId="{22293DB9-F7EC-473C-8F66-30BF09A8A1AA}"/>
    <dgm:cxn modelId="{E992074A-690E-4DC4-916B-F877B310AC98}" type="presOf" srcId="{2D09D94D-B78A-4465-837C-E66186FC0C1B}" destId="{CC2B0013-7378-4065-870D-4F1C70A1C4DC}" srcOrd="0" destOrd="0" presId="urn:microsoft.com/office/officeart/2005/8/layout/process1"/>
    <dgm:cxn modelId="{9792C4A7-C043-4B78-B40E-A19C74C6EEFA}" srcId="{52225301-FDEC-4BFB-A1F4-0687E13B2DBC}" destId="{D6FCB8C3-4B71-4474-A00F-5A69772F93CF}" srcOrd="1" destOrd="0" parTransId="{79156F43-06D5-4DB1-AFF3-6FC943C55106}" sibTransId="{2D09D94D-B78A-4465-837C-E66186FC0C1B}"/>
    <dgm:cxn modelId="{D3771A92-39C3-4BFE-9256-699F6B689775}" type="presParOf" srcId="{1698D35D-5A25-42E7-8BDC-4CE6E9887582}" destId="{E77D2659-FDD0-4133-9757-FFC884633E59}" srcOrd="0" destOrd="0" presId="urn:microsoft.com/office/officeart/2005/8/layout/process1"/>
    <dgm:cxn modelId="{A6957BE2-5311-4AF9-89F9-342FA540281B}" type="presParOf" srcId="{1698D35D-5A25-42E7-8BDC-4CE6E9887582}" destId="{D4D2D221-AD13-49C7-BCD4-D55F6C670125}" srcOrd="1" destOrd="0" presId="urn:microsoft.com/office/officeart/2005/8/layout/process1"/>
    <dgm:cxn modelId="{A0762DE0-396B-46B8-BBD1-964C40994C73}" type="presParOf" srcId="{D4D2D221-AD13-49C7-BCD4-D55F6C670125}" destId="{C16C144E-6B29-4B96-89C5-58A28C9A1FE8}" srcOrd="0" destOrd="0" presId="urn:microsoft.com/office/officeart/2005/8/layout/process1"/>
    <dgm:cxn modelId="{DC9A4501-2915-4C8E-8BDB-94F19FDAC6F1}" type="presParOf" srcId="{1698D35D-5A25-42E7-8BDC-4CE6E9887582}" destId="{856A5E8B-D639-4752-BC71-E84F48252576}" srcOrd="2" destOrd="0" presId="urn:microsoft.com/office/officeart/2005/8/layout/process1"/>
    <dgm:cxn modelId="{551C46DF-EDED-4A47-80DD-E3545A207D6B}" type="presParOf" srcId="{1698D35D-5A25-42E7-8BDC-4CE6E9887582}" destId="{CC2B0013-7378-4065-870D-4F1C70A1C4DC}" srcOrd="3" destOrd="0" presId="urn:microsoft.com/office/officeart/2005/8/layout/process1"/>
    <dgm:cxn modelId="{85872CA1-4AEB-4CC3-97CA-6FE6B3A53D4B}" type="presParOf" srcId="{CC2B0013-7378-4065-870D-4F1C70A1C4DC}" destId="{851E6C08-6F25-49B1-B325-892DA3DC86B7}" srcOrd="0" destOrd="0" presId="urn:microsoft.com/office/officeart/2005/8/layout/process1"/>
    <dgm:cxn modelId="{23A868BD-558A-4365-8D63-6875C3D704DF}" type="presParOf" srcId="{1698D35D-5A25-42E7-8BDC-4CE6E9887582}" destId="{CECE38AC-13E5-43E1-86A1-EA9ECC54DBE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A617E-DEE1-4D1A-8C11-E15CE532CD9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1D954350-FE61-4375-A5F3-2C8B77A348A0}">
      <dgm:prSet custT="1"/>
      <dgm:spPr/>
      <dgm:t>
        <a:bodyPr/>
        <a:lstStyle/>
        <a:p>
          <a:pPr algn="ctr" rtl="0"/>
          <a:r>
            <a:rPr lang="sl-SI" sz="1600" b="1" dirty="0" smtClean="0"/>
            <a:t>Starostna struktura vključenih</a:t>
          </a:r>
          <a:r>
            <a:rPr lang="sl-SI" sz="1600" dirty="0" smtClean="0"/>
            <a:t>:</a:t>
          </a:r>
          <a:endParaRPr lang="sl-SI" sz="1600" dirty="0"/>
        </a:p>
      </dgm:t>
    </dgm:pt>
    <dgm:pt modelId="{AF58E33E-05C9-41CA-948A-5012BE226F28}" type="parTrans" cxnId="{17CDADC4-7DC5-417C-A8E6-0462E88728ED}">
      <dgm:prSet/>
      <dgm:spPr/>
      <dgm:t>
        <a:bodyPr/>
        <a:lstStyle/>
        <a:p>
          <a:pPr algn="ctr"/>
          <a:endParaRPr lang="sl-SI"/>
        </a:p>
      </dgm:t>
    </dgm:pt>
    <dgm:pt modelId="{9BDA59AA-B194-47B9-9A78-81FA21A89C6F}" type="sibTrans" cxnId="{17CDADC4-7DC5-417C-A8E6-0462E88728ED}">
      <dgm:prSet/>
      <dgm:spPr/>
      <dgm:t>
        <a:bodyPr/>
        <a:lstStyle/>
        <a:p>
          <a:pPr algn="ctr"/>
          <a:endParaRPr lang="sl-SI"/>
        </a:p>
      </dgm:t>
    </dgm:pt>
    <dgm:pt modelId="{5587C4B2-FE89-41A5-90EC-792579B4AB27}">
      <dgm:prSet custT="1"/>
      <dgm:spPr/>
      <dgm:t>
        <a:bodyPr/>
        <a:lstStyle/>
        <a:p>
          <a:pPr algn="ctr" rtl="0"/>
          <a:r>
            <a:rPr lang="sl-SI" sz="1600" dirty="0" smtClean="0"/>
            <a:t>62,9 % oseb starih od 25 do vključno 29 let;  </a:t>
          </a:r>
          <a:endParaRPr lang="sl-SI" sz="1600" dirty="0"/>
        </a:p>
      </dgm:t>
    </dgm:pt>
    <dgm:pt modelId="{D39AB6A4-073F-4BE6-B13D-943B66238AFE}" type="parTrans" cxnId="{C684D41C-CA10-47B4-8427-EE337E6E1D36}">
      <dgm:prSet/>
      <dgm:spPr/>
      <dgm:t>
        <a:bodyPr/>
        <a:lstStyle/>
        <a:p>
          <a:pPr algn="ctr"/>
          <a:endParaRPr lang="sl-SI"/>
        </a:p>
      </dgm:t>
    </dgm:pt>
    <dgm:pt modelId="{1D950289-B0D8-483C-9365-F91B5892D5D2}" type="sibTrans" cxnId="{C684D41C-CA10-47B4-8427-EE337E6E1D36}">
      <dgm:prSet/>
      <dgm:spPr/>
      <dgm:t>
        <a:bodyPr/>
        <a:lstStyle/>
        <a:p>
          <a:pPr algn="ctr"/>
          <a:endParaRPr lang="sl-SI"/>
        </a:p>
      </dgm:t>
    </dgm:pt>
    <dgm:pt modelId="{8B1F2C8A-5516-47D6-9690-5BE098BC5247}">
      <dgm:prSet custT="1"/>
      <dgm:spPr/>
      <dgm:t>
        <a:bodyPr/>
        <a:lstStyle/>
        <a:p>
          <a:pPr algn="ctr" rtl="0"/>
          <a:r>
            <a:rPr lang="sl-SI" sz="1600" dirty="0" smtClean="0"/>
            <a:t>37,1 % oseb starih od 18 do 24 let. </a:t>
          </a:r>
          <a:endParaRPr lang="sl-SI" sz="1600" dirty="0"/>
        </a:p>
      </dgm:t>
    </dgm:pt>
    <dgm:pt modelId="{878B2DAD-E582-40C2-800C-05C647DC8681}" type="parTrans" cxnId="{743C8E36-9AB7-4218-8B2A-8FBEC59C387A}">
      <dgm:prSet/>
      <dgm:spPr/>
      <dgm:t>
        <a:bodyPr/>
        <a:lstStyle/>
        <a:p>
          <a:pPr algn="ctr"/>
          <a:endParaRPr lang="sl-SI"/>
        </a:p>
      </dgm:t>
    </dgm:pt>
    <dgm:pt modelId="{11EFA2E0-1F0C-40D2-AF1E-054A75F950CD}" type="sibTrans" cxnId="{743C8E36-9AB7-4218-8B2A-8FBEC59C387A}">
      <dgm:prSet/>
      <dgm:spPr/>
      <dgm:t>
        <a:bodyPr/>
        <a:lstStyle/>
        <a:p>
          <a:pPr algn="ctr"/>
          <a:endParaRPr lang="sl-SI"/>
        </a:p>
      </dgm:t>
    </dgm:pt>
    <dgm:pt modelId="{4D9176EA-B497-42C6-9BAB-0E96B1E0A1E1}">
      <dgm:prSet custT="1"/>
      <dgm:spPr/>
      <dgm:t>
        <a:bodyPr/>
        <a:lstStyle/>
        <a:p>
          <a:pPr algn="ctr" rtl="0"/>
          <a:r>
            <a:rPr lang="sl-SI" sz="1600" b="1" dirty="0" smtClean="0"/>
            <a:t>Izobrazbena struktura</a:t>
          </a:r>
          <a:r>
            <a:rPr lang="sl-SI" sz="1100" b="1" dirty="0" smtClean="0"/>
            <a:t>: </a:t>
          </a:r>
          <a:endParaRPr lang="sl-SI" sz="1100" dirty="0"/>
        </a:p>
      </dgm:t>
    </dgm:pt>
    <dgm:pt modelId="{E88B92F2-2922-4291-8791-466F8245D06D}" type="parTrans" cxnId="{AD10A2ED-A52E-4A3D-9A37-DA90EEF1D41A}">
      <dgm:prSet/>
      <dgm:spPr/>
      <dgm:t>
        <a:bodyPr/>
        <a:lstStyle/>
        <a:p>
          <a:pPr algn="ctr"/>
          <a:endParaRPr lang="sl-SI"/>
        </a:p>
      </dgm:t>
    </dgm:pt>
    <dgm:pt modelId="{40A03756-D310-4024-93DF-42CB92E8D05F}" type="sibTrans" cxnId="{AD10A2ED-A52E-4A3D-9A37-DA90EEF1D41A}">
      <dgm:prSet/>
      <dgm:spPr/>
      <dgm:t>
        <a:bodyPr/>
        <a:lstStyle/>
        <a:p>
          <a:pPr algn="ctr"/>
          <a:endParaRPr lang="sl-SI"/>
        </a:p>
      </dgm:t>
    </dgm:pt>
    <dgm:pt modelId="{384FB407-545F-4AE3-B20B-8882880A2276}">
      <dgm:prSet custT="1"/>
      <dgm:spPr/>
      <dgm:t>
        <a:bodyPr/>
        <a:lstStyle/>
        <a:p>
          <a:pPr algn="ctr" rtl="0"/>
          <a:r>
            <a:rPr lang="sl-SI" sz="1400" b="1" dirty="0" smtClean="0"/>
            <a:t>44,01</a:t>
          </a:r>
          <a:r>
            <a:rPr lang="sl-SI" sz="1400" dirty="0" smtClean="0"/>
            <a:t> % ISCED 3;</a:t>
          </a:r>
          <a:endParaRPr lang="sl-SI" sz="1400" dirty="0"/>
        </a:p>
      </dgm:t>
    </dgm:pt>
    <dgm:pt modelId="{EB3D18D9-27A5-4195-BEAB-54572301C6BC}" type="parTrans" cxnId="{448C01A9-2522-4726-8F9E-DFF14A4847B5}">
      <dgm:prSet/>
      <dgm:spPr/>
      <dgm:t>
        <a:bodyPr/>
        <a:lstStyle/>
        <a:p>
          <a:pPr algn="ctr"/>
          <a:endParaRPr lang="sl-SI"/>
        </a:p>
      </dgm:t>
    </dgm:pt>
    <dgm:pt modelId="{CF2981F6-F5ED-453D-8274-27D45AC6BAFA}" type="sibTrans" cxnId="{448C01A9-2522-4726-8F9E-DFF14A4847B5}">
      <dgm:prSet/>
      <dgm:spPr/>
      <dgm:t>
        <a:bodyPr/>
        <a:lstStyle/>
        <a:p>
          <a:pPr algn="ctr"/>
          <a:endParaRPr lang="sl-SI"/>
        </a:p>
      </dgm:t>
    </dgm:pt>
    <dgm:pt modelId="{83F8DE4E-C536-4B95-A62A-C69A5EA9A585}">
      <dgm:prSet custT="1"/>
      <dgm:spPr/>
      <dgm:t>
        <a:bodyPr/>
        <a:lstStyle/>
        <a:p>
          <a:pPr algn="ctr" rtl="0"/>
          <a:r>
            <a:rPr lang="sl-SI" sz="1400" b="1" dirty="0" smtClean="0"/>
            <a:t>29,71</a:t>
          </a:r>
          <a:r>
            <a:rPr lang="sl-SI" sz="1400" dirty="0" smtClean="0"/>
            <a:t> % ISCED 5 -8,</a:t>
          </a:r>
          <a:endParaRPr lang="sl-SI" sz="1400" dirty="0"/>
        </a:p>
      </dgm:t>
    </dgm:pt>
    <dgm:pt modelId="{2AA92CC8-5424-4717-9152-94FD9C58029B}" type="parTrans" cxnId="{B4B7CDD9-BD71-4C8D-95D7-FF70054CE543}">
      <dgm:prSet/>
      <dgm:spPr/>
      <dgm:t>
        <a:bodyPr/>
        <a:lstStyle/>
        <a:p>
          <a:pPr algn="ctr"/>
          <a:endParaRPr lang="sl-SI"/>
        </a:p>
      </dgm:t>
    </dgm:pt>
    <dgm:pt modelId="{730DB17E-A8D5-49F5-9B26-4FA669CF0125}" type="sibTrans" cxnId="{B4B7CDD9-BD71-4C8D-95D7-FF70054CE543}">
      <dgm:prSet/>
      <dgm:spPr/>
      <dgm:t>
        <a:bodyPr/>
        <a:lstStyle/>
        <a:p>
          <a:pPr algn="ctr"/>
          <a:endParaRPr lang="sl-SI"/>
        </a:p>
      </dgm:t>
    </dgm:pt>
    <dgm:pt modelId="{5FDF7B21-9A77-4DDF-8C0E-148F53222A65}">
      <dgm:prSet custT="1"/>
      <dgm:spPr/>
      <dgm:t>
        <a:bodyPr/>
        <a:lstStyle/>
        <a:p>
          <a:pPr algn="ctr" rtl="0"/>
          <a:r>
            <a:rPr lang="sl-SI" sz="1400" b="1" dirty="0" smtClean="0"/>
            <a:t>26,26</a:t>
          </a:r>
          <a:r>
            <a:rPr lang="sl-SI" sz="1400" dirty="0" smtClean="0"/>
            <a:t> % pod ISCED 3.</a:t>
          </a:r>
          <a:endParaRPr lang="sl-SI" sz="1400" dirty="0"/>
        </a:p>
      </dgm:t>
    </dgm:pt>
    <dgm:pt modelId="{9125D0E1-2467-41D5-B10F-C6B9059EAD2B}" type="parTrans" cxnId="{71332A5E-BF5B-4751-A2C8-EC956DD51DEB}">
      <dgm:prSet/>
      <dgm:spPr/>
      <dgm:t>
        <a:bodyPr/>
        <a:lstStyle/>
        <a:p>
          <a:pPr algn="ctr"/>
          <a:endParaRPr lang="sl-SI"/>
        </a:p>
      </dgm:t>
    </dgm:pt>
    <dgm:pt modelId="{09807DF3-A3C5-4E9C-AFF6-3760034BA5B3}" type="sibTrans" cxnId="{71332A5E-BF5B-4751-A2C8-EC956DD51DEB}">
      <dgm:prSet/>
      <dgm:spPr/>
      <dgm:t>
        <a:bodyPr/>
        <a:lstStyle/>
        <a:p>
          <a:pPr algn="ctr"/>
          <a:endParaRPr lang="sl-SI"/>
        </a:p>
      </dgm:t>
    </dgm:pt>
    <dgm:pt modelId="{163058A8-A72E-4BCD-B746-10F962AA1498}">
      <dgm:prSet custT="1"/>
      <dgm:spPr/>
      <dgm:t>
        <a:bodyPr/>
        <a:lstStyle/>
        <a:p>
          <a:pPr algn="ctr" rtl="0"/>
          <a:r>
            <a:rPr lang="sl-SI" sz="1600" b="1" dirty="0" smtClean="0"/>
            <a:t>59 % iskalcev prve zaposlitve </a:t>
          </a:r>
          <a:endParaRPr lang="sl-SI" sz="1600" dirty="0"/>
        </a:p>
      </dgm:t>
    </dgm:pt>
    <dgm:pt modelId="{7675E245-A86B-4EB8-936E-4F0008290F87}" type="parTrans" cxnId="{3E705009-3CA8-483C-8292-E9B6A87ED3B4}">
      <dgm:prSet/>
      <dgm:spPr/>
      <dgm:t>
        <a:bodyPr/>
        <a:lstStyle/>
        <a:p>
          <a:pPr algn="ctr"/>
          <a:endParaRPr lang="sl-SI"/>
        </a:p>
      </dgm:t>
    </dgm:pt>
    <dgm:pt modelId="{13CBED00-0A10-4B2C-8A79-5A3D43AF02DE}" type="sibTrans" cxnId="{3E705009-3CA8-483C-8292-E9B6A87ED3B4}">
      <dgm:prSet/>
      <dgm:spPr/>
      <dgm:t>
        <a:bodyPr/>
        <a:lstStyle/>
        <a:p>
          <a:pPr algn="ctr"/>
          <a:endParaRPr lang="sl-SI"/>
        </a:p>
      </dgm:t>
    </dgm:pt>
    <dgm:pt modelId="{F09388EA-6D67-4CCE-9027-84B5C0939C78}">
      <dgm:prSet custT="1"/>
      <dgm:spPr/>
      <dgm:t>
        <a:bodyPr/>
        <a:lstStyle/>
        <a:p>
          <a:pPr algn="ctr" rtl="0"/>
          <a:r>
            <a:rPr lang="sl-SI" sz="1600" b="1" dirty="0" smtClean="0"/>
            <a:t>33 % prejemnikov denarne socialne pomoči, </a:t>
          </a:r>
          <a:endParaRPr lang="sl-SI" sz="1600" dirty="0"/>
        </a:p>
      </dgm:t>
    </dgm:pt>
    <dgm:pt modelId="{31200CBB-8149-450A-890A-A90E738E80D2}" type="parTrans" cxnId="{1AF906C4-8A70-49A5-A03A-80CBE6F446CE}">
      <dgm:prSet/>
      <dgm:spPr/>
      <dgm:t>
        <a:bodyPr/>
        <a:lstStyle/>
        <a:p>
          <a:pPr algn="ctr"/>
          <a:endParaRPr lang="sl-SI"/>
        </a:p>
      </dgm:t>
    </dgm:pt>
    <dgm:pt modelId="{C9C08415-65C4-4353-AAEE-769B07EAC082}" type="sibTrans" cxnId="{1AF906C4-8A70-49A5-A03A-80CBE6F446CE}">
      <dgm:prSet/>
      <dgm:spPr/>
      <dgm:t>
        <a:bodyPr/>
        <a:lstStyle/>
        <a:p>
          <a:pPr algn="ctr"/>
          <a:endParaRPr lang="sl-SI"/>
        </a:p>
      </dgm:t>
    </dgm:pt>
    <dgm:pt modelId="{2CC3A3A8-836D-4450-A06B-155A51D990DB}">
      <dgm:prSet custT="1"/>
      <dgm:spPr/>
      <dgm:t>
        <a:bodyPr/>
        <a:lstStyle/>
        <a:p>
          <a:pPr algn="ctr" rtl="0"/>
          <a:r>
            <a:rPr lang="sl-SI" sz="1600" b="1" dirty="0" smtClean="0"/>
            <a:t>1 % invalidov</a:t>
          </a:r>
          <a:r>
            <a:rPr lang="sl-SI" sz="1100" b="1" dirty="0" smtClean="0"/>
            <a:t>. </a:t>
          </a:r>
          <a:endParaRPr lang="sl-SI" sz="1100" dirty="0"/>
        </a:p>
      </dgm:t>
    </dgm:pt>
    <dgm:pt modelId="{55A02E21-953B-4FE0-AC07-6001D8A46A51}" type="parTrans" cxnId="{86C75CB0-B2E9-4C64-A0F3-EC135A2E30E7}">
      <dgm:prSet/>
      <dgm:spPr/>
      <dgm:t>
        <a:bodyPr/>
        <a:lstStyle/>
        <a:p>
          <a:pPr algn="ctr"/>
          <a:endParaRPr lang="sl-SI"/>
        </a:p>
      </dgm:t>
    </dgm:pt>
    <dgm:pt modelId="{812D5246-E498-483C-BA18-7E2481CC9A87}" type="sibTrans" cxnId="{86C75CB0-B2E9-4C64-A0F3-EC135A2E30E7}">
      <dgm:prSet/>
      <dgm:spPr/>
      <dgm:t>
        <a:bodyPr/>
        <a:lstStyle/>
        <a:p>
          <a:pPr algn="ctr"/>
          <a:endParaRPr lang="sl-SI"/>
        </a:p>
      </dgm:t>
    </dgm:pt>
    <dgm:pt modelId="{41BA253C-8FD6-4C50-9EC3-E848BCB1241F}">
      <dgm:prSet custT="1"/>
      <dgm:spPr/>
      <dgm:t>
        <a:bodyPr/>
        <a:lstStyle/>
        <a:p>
          <a:pPr algn="ctr" rtl="0"/>
          <a:r>
            <a:rPr lang="sl-SI" sz="1600" b="1" dirty="0" smtClean="0"/>
            <a:t>Trajanje  prijave vključenih v evidenci brezposelnih oseb:</a:t>
          </a:r>
          <a:endParaRPr lang="sl-SI" sz="1600" dirty="0"/>
        </a:p>
      </dgm:t>
    </dgm:pt>
    <dgm:pt modelId="{C3DFDE6A-3E9F-4038-BBEB-F9475A8CB3F4}" type="parTrans" cxnId="{17B8A0BE-AF79-4BD0-B03F-147FF3896A77}">
      <dgm:prSet/>
      <dgm:spPr/>
      <dgm:t>
        <a:bodyPr/>
        <a:lstStyle/>
        <a:p>
          <a:pPr algn="ctr"/>
          <a:endParaRPr lang="sl-SI"/>
        </a:p>
      </dgm:t>
    </dgm:pt>
    <dgm:pt modelId="{2C2CD337-2443-4237-AE58-9BEE9CB22A43}" type="sibTrans" cxnId="{17B8A0BE-AF79-4BD0-B03F-147FF3896A77}">
      <dgm:prSet/>
      <dgm:spPr/>
      <dgm:t>
        <a:bodyPr/>
        <a:lstStyle/>
        <a:p>
          <a:pPr algn="ctr"/>
          <a:endParaRPr lang="sl-SI"/>
        </a:p>
      </dgm:t>
    </dgm:pt>
    <dgm:pt modelId="{8305DB10-326D-4417-B403-C965439470ED}">
      <dgm:prSet custT="1"/>
      <dgm:spPr/>
      <dgm:t>
        <a:bodyPr/>
        <a:lstStyle/>
        <a:p>
          <a:pPr algn="ctr" rtl="0"/>
          <a:r>
            <a:rPr lang="sl-SI" sz="1400" dirty="0" smtClean="0"/>
            <a:t>38,6 % je bilo pri Zavodu prijavljenih do 5 mesecev, </a:t>
          </a:r>
          <a:endParaRPr lang="sl-SI" sz="1400" dirty="0"/>
        </a:p>
      </dgm:t>
    </dgm:pt>
    <dgm:pt modelId="{B2BD205F-6706-4546-8625-154A48C6C4F1}" type="parTrans" cxnId="{036F0125-627A-4F8A-A087-ED4DABB0BD6E}">
      <dgm:prSet/>
      <dgm:spPr/>
      <dgm:t>
        <a:bodyPr/>
        <a:lstStyle/>
        <a:p>
          <a:pPr algn="ctr"/>
          <a:endParaRPr lang="sl-SI"/>
        </a:p>
      </dgm:t>
    </dgm:pt>
    <dgm:pt modelId="{495A4555-908C-4310-9740-1789056DC1B3}" type="sibTrans" cxnId="{036F0125-627A-4F8A-A087-ED4DABB0BD6E}">
      <dgm:prSet/>
      <dgm:spPr/>
      <dgm:t>
        <a:bodyPr/>
        <a:lstStyle/>
        <a:p>
          <a:pPr algn="ctr"/>
          <a:endParaRPr lang="sl-SI"/>
        </a:p>
      </dgm:t>
    </dgm:pt>
    <dgm:pt modelId="{ABFD1E6A-AA35-4124-BFA9-9D020B72392F}">
      <dgm:prSet custT="1"/>
      <dgm:spPr/>
      <dgm:t>
        <a:bodyPr/>
        <a:lstStyle/>
        <a:p>
          <a:pPr algn="ctr" rtl="0"/>
          <a:r>
            <a:rPr lang="sl-SI" sz="1400" dirty="0" smtClean="0"/>
            <a:t>31,5 % je bilo v evidenci brezposelnih prijavljenih 12 ali več mesecev.</a:t>
          </a:r>
          <a:endParaRPr lang="sl-SI" sz="1400" dirty="0"/>
        </a:p>
      </dgm:t>
    </dgm:pt>
    <dgm:pt modelId="{93EF9B26-E322-4E69-B284-C244B298D84B}" type="parTrans" cxnId="{A04D5465-73D7-4DEC-A3BF-E0C223ED47CB}">
      <dgm:prSet/>
      <dgm:spPr/>
      <dgm:t>
        <a:bodyPr/>
        <a:lstStyle/>
        <a:p>
          <a:pPr algn="ctr"/>
          <a:endParaRPr lang="sl-SI"/>
        </a:p>
      </dgm:t>
    </dgm:pt>
    <dgm:pt modelId="{AC39F5B5-A704-49D8-B8CD-A84C93026F5B}" type="sibTrans" cxnId="{A04D5465-73D7-4DEC-A3BF-E0C223ED47CB}">
      <dgm:prSet/>
      <dgm:spPr/>
      <dgm:t>
        <a:bodyPr/>
        <a:lstStyle/>
        <a:p>
          <a:pPr algn="ctr"/>
          <a:endParaRPr lang="sl-SI"/>
        </a:p>
      </dgm:t>
    </dgm:pt>
    <dgm:pt modelId="{72FA48C8-2E43-45EF-9491-690581182460}" type="pres">
      <dgm:prSet presAssocID="{C02A617E-DEE1-4D1A-8C11-E15CE532CD9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sl-SI"/>
        </a:p>
      </dgm:t>
    </dgm:pt>
    <dgm:pt modelId="{3A3C4C77-C745-4F7C-BEE4-745BF54C825F}" type="pres">
      <dgm:prSet presAssocID="{1D954350-FE61-4375-A5F3-2C8B77A348A0}" presName="horFlow" presStyleCnt="0"/>
      <dgm:spPr/>
    </dgm:pt>
    <dgm:pt modelId="{F115510E-1BF3-47D7-9900-EC628C2CA3E3}" type="pres">
      <dgm:prSet presAssocID="{1D954350-FE61-4375-A5F3-2C8B77A348A0}" presName="bigChev" presStyleLbl="node1" presStyleIdx="0" presStyleCnt="6" custScaleX="240898" custScaleY="219383" custLinFactX="-77169" custLinFactNeighborX="-100000" custLinFactNeighborY="10800"/>
      <dgm:spPr/>
      <dgm:t>
        <a:bodyPr/>
        <a:lstStyle/>
        <a:p>
          <a:endParaRPr lang="sl-SI"/>
        </a:p>
      </dgm:t>
    </dgm:pt>
    <dgm:pt modelId="{64F96D9A-84E3-46CA-B652-6A093C77054E}" type="pres">
      <dgm:prSet presAssocID="{D39AB6A4-073F-4BE6-B13D-943B66238AFE}" presName="parTrans" presStyleCnt="0"/>
      <dgm:spPr/>
    </dgm:pt>
    <dgm:pt modelId="{C5C9A218-352A-47D3-91D9-2DC172E0B27B}" type="pres">
      <dgm:prSet presAssocID="{5587C4B2-FE89-41A5-90EC-792579B4AB27}" presName="node" presStyleLbl="alignAccFollowNode1" presStyleIdx="0" presStyleCnt="7" custScaleX="402008" custScaleY="254682" custLinFactX="-7637" custLinFactNeighborX="-100000" custLinFactNeighborY="21094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989A6898-49DF-419F-ACB3-C10A4F20EB98}" type="pres">
      <dgm:prSet presAssocID="{1D950289-B0D8-483C-9365-F91B5892D5D2}" presName="sibTrans" presStyleCnt="0"/>
      <dgm:spPr/>
    </dgm:pt>
    <dgm:pt modelId="{C09C8281-CBD3-406A-A06D-E5CFC36FDD48}" type="pres">
      <dgm:prSet presAssocID="{8B1F2C8A-5516-47D6-9690-5BE098BC5247}" presName="node" presStyleLbl="alignAccFollowNode1" presStyleIdx="1" presStyleCnt="7" custScaleX="495208" custScaleY="244129" custLinFactNeighborX="16643" custLinFactNeighborY="19461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E8365EF0-6298-4036-8388-C0BCDA842AA1}" type="pres">
      <dgm:prSet presAssocID="{1D954350-FE61-4375-A5F3-2C8B77A348A0}" presName="vSp" presStyleCnt="0"/>
      <dgm:spPr/>
    </dgm:pt>
    <dgm:pt modelId="{308647D3-EE87-449A-8DA5-3DD9EB0B83C8}" type="pres">
      <dgm:prSet presAssocID="{4D9176EA-B497-42C6-9BAB-0E96B1E0A1E1}" presName="horFlow" presStyleCnt="0"/>
      <dgm:spPr/>
    </dgm:pt>
    <dgm:pt modelId="{515C9993-8E8C-429F-98F0-ADA0988247A6}" type="pres">
      <dgm:prSet presAssocID="{4D9176EA-B497-42C6-9BAB-0E96B1E0A1E1}" presName="bigChev" presStyleLbl="node1" presStyleIdx="1" presStyleCnt="6" custScaleX="286523" custScaleY="200863" custLinFactX="-65347" custLinFactY="14190" custLinFactNeighborX="-100000" custLinFactNeighborY="100000"/>
      <dgm:spPr/>
      <dgm:t>
        <a:bodyPr/>
        <a:lstStyle/>
        <a:p>
          <a:endParaRPr lang="sl-SI"/>
        </a:p>
      </dgm:t>
    </dgm:pt>
    <dgm:pt modelId="{C9D64DEA-AC87-4082-B7D1-0032CFB0FC05}" type="pres">
      <dgm:prSet presAssocID="{EB3D18D9-27A5-4195-BEAB-54572301C6BC}" presName="parTrans" presStyleCnt="0"/>
      <dgm:spPr/>
    </dgm:pt>
    <dgm:pt modelId="{89B17297-A423-42E3-BAF4-0547F1E84BFB}" type="pres">
      <dgm:prSet presAssocID="{384FB407-545F-4AE3-B20B-8882880A2276}" presName="node" presStyleLbl="alignAccFollowNode1" presStyleIdx="2" presStyleCnt="7" custScaleX="300432" custScaleY="260960" custLinFactX="-3933" custLinFactY="4384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D93566C4-16AD-4A34-B016-2E029A6F5A6B}" type="pres">
      <dgm:prSet presAssocID="{CF2981F6-F5ED-453D-8274-27D45AC6BAFA}" presName="sibTrans" presStyleCnt="0"/>
      <dgm:spPr/>
    </dgm:pt>
    <dgm:pt modelId="{84C7FF16-C4CC-4D9B-856F-F25CA3CE10AE}" type="pres">
      <dgm:prSet presAssocID="{83F8DE4E-C536-4B95-A62A-C69A5EA9A585}" presName="node" presStyleLbl="alignAccFollowNode1" presStyleIdx="3" presStyleCnt="7" custScaleX="338160" custScaleY="252453" custLinFactX="-178" custLinFactY="42803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ECF4D142-D7C5-4BBB-8A0C-A46EF24F5BB7}" type="pres">
      <dgm:prSet presAssocID="{730DB17E-A8D5-49F5-9B26-4FA669CF0125}" presName="sibTrans" presStyleCnt="0"/>
      <dgm:spPr/>
    </dgm:pt>
    <dgm:pt modelId="{4A24BF2A-5586-4D63-A7BE-E3655BC43AE1}" type="pres">
      <dgm:prSet presAssocID="{5FDF7B21-9A77-4DDF-8C0E-148F53222A65}" presName="node" presStyleLbl="alignAccFollowNode1" presStyleIdx="4" presStyleCnt="7" custScaleX="387650" custScaleY="241557" custLinFactY="43775" custLinFactNeighborX="-26890" custLinFactNeighborY="100000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0A0CB044-E8B4-4972-BCC3-FFDDBD8E9D6C}" type="pres">
      <dgm:prSet presAssocID="{4D9176EA-B497-42C6-9BAB-0E96B1E0A1E1}" presName="vSp" presStyleCnt="0"/>
      <dgm:spPr/>
    </dgm:pt>
    <dgm:pt modelId="{01CE2779-1E65-4495-97CA-460691578ABD}" type="pres">
      <dgm:prSet presAssocID="{163058A8-A72E-4BCD-B746-10F962AA1498}" presName="horFlow" presStyleCnt="0"/>
      <dgm:spPr/>
    </dgm:pt>
    <dgm:pt modelId="{976B6E44-80F6-4067-AA13-D92FBCF172F8}" type="pres">
      <dgm:prSet presAssocID="{163058A8-A72E-4BCD-B746-10F962AA1498}" presName="bigChev" presStyleLbl="node1" presStyleIdx="2" presStyleCnt="6" custScaleX="228265" custScaleY="236561" custLinFactY="100000" custLinFactNeighborX="-69185" custLinFactNeighborY="104905"/>
      <dgm:spPr/>
      <dgm:t>
        <a:bodyPr/>
        <a:lstStyle/>
        <a:p>
          <a:endParaRPr lang="sl-SI"/>
        </a:p>
      </dgm:t>
    </dgm:pt>
    <dgm:pt modelId="{A901F845-9963-4A1B-B14F-921CBC39910D}" type="pres">
      <dgm:prSet presAssocID="{163058A8-A72E-4BCD-B746-10F962AA1498}" presName="vSp" presStyleCnt="0"/>
      <dgm:spPr/>
    </dgm:pt>
    <dgm:pt modelId="{23AB5EDF-7EAF-48B8-9B5F-63567390749F}" type="pres">
      <dgm:prSet presAssocID="{F09388EA-6D67-4CCE-9027-84B5C0939C78}" presName="horFlow" presStyleCnt="0"/>
      <dgm:spPr/>
    </dgm:pt>
    <dgm:pt modelId="{12D5DD3D-5CC0-46F3-930C-8F4F94EDB3F8}" type="pres">
      <dgm:prSet presAssocID="{F09388EA-6D67-4CCE-9027-84B5C0939C78}" presName="bigChev" presStyleLbl="node1" presStyleIdx="3" presStyleCnt="6" custScaleX="279657" custScaleY="221656" custLinFactX="100000" custLinFactNeighborX="101241" custLinFactNeighborY="-34401"/>
      <dgm:spPr/>
      <dgm:t>
        <a:bodyPr/>
        <a:lstStyle/>
        <a:p>
          <a:endParaRPr lang="sl-SI"/>
        </a:p>
      </dgm:t>
    </dgm:pt>
    <dgm:pt modelId="{2894685E-57AF-4956-A558-F4F4DF2D5070}" type="pres">
      <dgm:prSet presAssocID="{F09388EA-6D67-4CCE-9027-84B5C0939C78}" presName="vSp" presStyleCnt="0"/>
      <dgm:spPr/>
    </dgm:pt>
    <dgm:pt modelId="{774FE0EC-6EC3-42C3-9CD5-12834723F0B2}" type="pres">
      <dgm:prSet presAssocID="{2CC3A3A8-836D-4450-A06B-155A51D990DB}" presName="horFlow" presStyleCnt="0"/>
      <dgm:spPr/>
    </dgm:pt>
    <dgm:pt modelId="{2C5BC35A-7200-4D26-961D-59F4F7DD0C55}" type="pres">
      <dgm:prSet presAssocID="{2CC3A3A8-836D-4450-A06B-155A51D990DB}" presName="bigChev" presStyleLbl="node1" presStyleIdx="4" presStyleCnt="6" custScaleX="206542" custScaleY="219840" custLinFactX="200000" custLinFactY="-100000" custLinFactNeighborX="291608" custLinFactNeighborY="-162141"/>
      <dgm:spPr/>
      <dgm:t>
        <a:bodyPr/>
        <a:lstStyle/>
        <a:p>
          <a:endParaRPr lang="sl-SI"/>
        </a:p>
      </dgm:t>
    </dgm:pt>
    <dgm:pt modelId="{E0BF36DF-9DA4-4FB2-9A7F-475079B94353}" type="pres">
      <dgm:prSet presAssocID="{2CC3A3A8-836D-4450-A06B-155A51D990DB}" presName="vSp" presStyleCnt="0"/>
      <dgm:spPr/>
    </dgm:pt>
    <dgm:pt modelId="{5737B54E-17D9-4369-9287-60DE666787DC}" type="pres">
      <dgm:prSet presAssocID="{41BA253C-8FD6-4C50-9EC3-E848BCB1241F}" presName="horFlow" presStyleCnt="0"/>
      <dgm:spPr/>
    </dgm:pt>
    <dgm:pt modelId="{375516A0-9C49-45D1-A15F-EC77CF0378EC}" type="pres">
      <dgm:prSet presAssocID="{41BA253C-8FD6-4C50-9EC3-E848BCB1241F}" presName="bigChev" presStyleLbl="node1" presStyleIdx="5" presStyleCnt="6" custScaleX="409677" custScaleY="195561" custLinFactX="-54210" custLinFactY="-46408" custLinFactNeighborX="-100000" custLinFactNeighborY="-100000"/>
      <dgm:spPr/>
      <dgm:t>
        <a:bodyPr/>
        <a:lstStyle/>
        <a:p>
          <a:endParaRPr lang="sl-SI"/>
        </a:p>
      </dgm:t>
    </dgm:pt>
    <dgm:pt modelId="{576D65F6-537F-475B-A279-0D27A4FA87F9}" type="pres">
      <dgm:prSet presAssocID="{B2BD205F-6706-4546-8625-154A48C6C4F1}" presName="parTrans" presStyleCnt="0"/>
      <dgm:spPr/>
    </dgm:pt>
    <dgm:pt modelId="{23D25524-7CC8-4B61-A2E0-F0A2B933A662}" type="pres">
      <dgm:prSet presAssocID="{8305DB10-326D-4417-B403-C965439470ED}" presName="node" presStyleLbl="alignAccFollowNode1" presStyleIdx="5" presStyleCnt="7" custScaleX="384544" custScaleY="221064" custLinFactX="24416" custLinFactY="-7251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  <dgm:pt modelId="{1D47C79E-1D9F-4BD9-8D1C-734875C893B2}" type="pres">
      <dgm:prSet presAssocID="{495A4555-908C-4310-9740-1789056DC1B3}" presName="sibTrans" presStyleCnt="0"/>
      <dgm:spPr/>
    </dgm:pt>
    <dgm:pt modelId="{2430232F-C6FE-4954-83FC-BD867E99293D}" type="pres">
      <dgm:prSet presAssocID="{ABFD1E6A-AA35-4124-BFA9-9D020B72392F}" presName="node" presStyleLbl="alignAccFollowNode1" presStyleIdx="6" presStyleCnt="7" custScaleX="413196" custScaleY="211804" custLinFactX="40302" custLinFactY="-7862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sl-SI"/>
        </a:p>
      </dgm:t>
    </dgm:pt>
  </dgm:ptLst>
  <dgm:cxnLst>
    <dgm:cxn modelId="{743C8E36-9AB7-4218-8B2A-8FBEC59C387A}" srcId="{1D954350-FE61-4375-A5F3-2C8B77A348A0}" destId="{8B1F2C8A-5516-47D6-9690-5BE098BC5247}" srcOrd="1" destOrd="0" parTransId="{878B2DAD-E582-40C2-800C-05C647DC8681}" sibTransId="{11EFA2E0-1F0C-40D2-AF1E-054A75F950CD}"/>
    <dgm:cxn modelId="{86C75CB0-B2E9-4C64-A0F3-EC135A2E30E7}" srcId="{C02A617E-DEE1-4D1A-8C11-E15CE532CD94}" destId="{2CC3A3A8-836D-4450-A06B-155A51D990DB}" srcOrd="4" destOrd="0" parTransId="{55A02E21-953B-4FE0-AC07-6001D8A46A51}" sibTransId="{812D5246-E498-483C-BA18-7E2481CC9A87}"/>
    <dgm:cxn modelId="{C8FE716F-8633-4875-9F48-7ED9F14F4677}" type="presOf" srcId="{41BA253C-8FD6-4C50-9EC3-E848BCB1241F}" destId="{375516A0-9C49-45D1-A15F-EC77CF0378EC}" srcOrd="0" destOrd="0" presId="urn:microsoft.com/office/officeart/2005/8/layout/lProcess3"/>
    <dgm:cxn modelId="{2E1ACA4E-333B-45E1-9C03-00951399AC29}" type="presOf" srcId="{83F8DE4E-C536-4B95-A62A-C69A5EA9A585}" destId="{84C7FF16-C4CC-4D9B-856F-F25CA3CE10AE}" srcOrd="0" destOrd="0" presId="urn:microsoft.com/office/officeart/2005/8/layout/lProcess3"/>
    <dgm:cxn modelId="{C684D41C-CA10-47B4-8427-EE337E6E1D36}" srcId="{1D954350-FE61-4375-A5F3-2C8B77A348A0}" destId="{5587C4B2-FE89-41A5-90EC-792579B4AB27}" srcOrd="0" destOrd="0" parTransId="{D39AB6A4-073F-4BE6-B13D-943B66238AFE}" sibTransId="{1D950289-B0D8-483C-9365-F91B5892D5D2}"/>
    <dgm:cxn modelId="{17B8A0BE-AF79-4BD0-B03F-147FF3896A77}" srcId="{C02A617E-DEE1-4D1A-8C11-E15CE532CD94}" destId="{41BA253C-8FD6-4C50-9EC3-E848BCB1241F}" srcOrd="5" destOrd="0" parTransId="{C3DFDE6A-3E9F-4038-BBEB-F9475A8CB3F4}" sibTransId="{2C2CD337-2443-4237-AE58-9BEE9CB22A43}"/>
    <dgm:cxn modelId="{1AF906C4-8A70-49A5-A03A-80CBE6F446CE}" srcId="{C02A617E-DEE1-4D1A-8C11-E15CE532CD94}" destId="{F09388EA-6D67-4CCE-9027-84B5C0939C78}" srcOrd="3" destOrd="0" parTransId="{31200CBB-8149-450A-890A-A90E738E80D2}" sibTransId="{C9C08415-65C4-4353-AAEE-769B07EAC082}"/>
    <dgm:cxn modelId="{26DEB1B9-5543-4EE7-9A31-2F1EB7C958A9}" type="presOf" srcId="{4D9176EA-B497-42C6-9BAB-0E96B1E0A1E1}" destId="{515C9993-8E8C-429F-98F0-ADA0988247A6}" srcOrd="0" destOrd="0" presId="urn:microsoft.com/office/officeart/2005/8/layout/lProcess3"/>
    <dgm:cxn modelId="{71332A5E-BF5B-4751-A2C8-EC956DD51DEB}" srcId="{4D9176EA-B497-42C6-9BAB-0E96B1E0A1E1}" destId="{5FDF7B21-9A77-4DDF-8C0E-148F53222A65}" srcOrd="2" destOrd="0" parTransId="{9125D0E1-2467-41D5-B10F-C6B9059EAD2B}" sibTransId="{09807DF3-A3C5-4E9C-AFF6-3760034BA5B3}"/>
    <dgm:cxn modelId="{74965EE4-DA98-4B8D-A929-305843F12E24}" type="presOf" srcId="{384FB407-545F-4AE3-B20B-8882880A2276}" destId="{89B17297-A423-42E3-BAF4-0547F1E84BFB}" srcOrd="0" destOrd="0" presId="urn:microsoft.com/office/officeart/2005/8/layout/lProcess3"/>
    <dgm:cxn modelId="{A04D5465-73D7-4DEC-A3BF-E0C223ED47CB}" srcId="{41BA253C-8FD6-4C50-9EC3-E848BCB1241F}" destId="{ABFD1E6A-AA35-4124-BFA9-9D020B72392F}" srcOrd="1" destOrd="0" parTransId="{93EF9B26-E322-4E69-B284-C244B298D84B}" sibTransId="{AC39F5B5-A704-49D8-B8CD-A84C93026F5B}"/>
    <dgm:cxn modelId="{036F0125-627A-4F8A-A087-ED4DABB0BD6E}" srcId="{41BA253C-8FD6-4C50-9EC3-E848BCB1241F}" destId="{8305DB10-326D-4417-B403-C965439470ED}" srcOrd="0" destOrd="0" parTransId="{B2BD205F-6706-4546-8625-154A48C6C4F1}" sibTransId="{495A4555-908C-4310-9740-1789056DC1B3}"/>
    <dgm:cxn modelId="{8A6714E1-961D-4604-B1BC-449FA700D95B}" type="presOf" srcId="{163058A8-A72E-4BCD-B746-10F962AA1498}" destId="{976B6E44-80F6-4067-AA13-D92FBCF172F8}" srcOrd="0" destOrd="0" presId="urn:microsoft.com/office/officeart/2005/8/layout/lProcess3"/>
    <dgm:cxn modelId="{136B3F0D-6907-43FC-96A8-E1BEEE9E4091}" type="presOf" srcId="{1D954350-FE61-4375-A5F3-2C8B77A348A0}" destId="{F115510E-1BF3-47D7-9900-EC628C2CA3E3}" srcOrd="0" destOrd="0" presId="urn:microsoft.com/office/officeart/2005/8/layout/lProcess3"/>
    <dgm:cxn modelId="{B30AFFED-21EA-4C56-AD5B-EEB99502F2F3}" type="presOf" srcId="{5FDF7B21-9A77-4DDF-8C0E-148F53222A65}" destId="{4A24BF2A-5586-4D63-A7BE-E3655BC43AE1}" srcOrd="0" destOrd="0" presId="urn:microsoft.com/office/officeart/2005/8/layout/lProcess3"/>
    <dgm:cxn modelId="{448C01A9-2522-4726-8F9E-DFF14A4847B5}" srcId="{4D9176EA-B497-42C6-9BAB-0E96B1E0A1E1}" destId="{384FB407-545F-4AE3-B20B-8882880A2276}" srcOrd="0" destOrd="0" parTransId="{EB3D18D9-27A5-4195-BEAB-54572301C6BC}" sibTransId="{CF2981F6-F5ED-453D-8274-27D45AC6BAFA}"/>
    <dgm:cxn modelId="{AD10A2ED-A52E-4A3D-9A37-DA90EEF1D41A}" srcId="{C02A617E-DEE1-4D1A-8C11-E15CE532CD94}" destId="{4D9176EA-B497-42C6-9BAB-0E96B1E0A1E1}" srcOrd="1" destOrd="0" parTransId="{E88B92F2-2922-4291-8791-466F8245D06D}" sibTransId="{40A03756-D310-4024-93DF-42CB92E8D05F}"/>
    <dgm:cxn modelId="{1464E43C-28E9-47FA-B4F8-4FBA8E5CC19F}" type="presOf" srcId="{C02A617E-DEE1-4D1A-8C11-E15CE532CD94}" destId="{72FA48C8-2E43-45EF-9491-690581182460}" srcOrd="0" destOrd="0" presId="urn:microsoft.com/office/officeart/2005/8/layout/lProcess3"/>
    <dgm:cxn modelId="{17E649CC-6134-42F2-9C32-545DED51A332}" type="presOf" srcId="{ABFD1E6A-AA35-4124-BFA9-9D020B72392F}" destId="{2430232F-C6FE-4954-83FC-BD867E99293D}" srcOrd="0" destOrd="0" presId="urn:microsoft.com/office/officeart/2005/8/layout/lProcess3"/>
    <dgm:cxn modelId="{F7F17A37-ED67-4F3A-87DC-F744F936B2C3}" type="presOf" srcId="{2CC3A3A8-836D-4450-A06B-155A51D990DB}" destId="{2C5BC35A-7200-4D26-961D-59F4F7DD0C55}" srcOrd="0" destOrd="0" presId="urn:microsoft.com/office/officeart/2005/8/layout/lProcess3"/>
    <dgm:cxn modelId="{AC6EC0E6-9C0E-4229-A791-DEF08EE46C5D}" type="presOf" srcId="{F09388EA-6D67-4CCE-9027-84B5C0939C78}" destId="{12D5DD3D-5CC0-46F3-930C-8F4F94EDB3F8}" srcOrd="0" destOrd="0" presId="urn:microsoft.com/office/officeart/2005/8/layout/lProcess3"/>
    <dgm:cxn modelId="{7D9F7D9D-65AD-4263-B7B4-3E920B750A8A}" type="presOf" srcId="{8305DB10-326D-4417-B403-C965439470ED}" destId="{23D25524-7CC8-4B61-A2E0-F0A2B933A662}" srcOrd="0" destOrd="0" presId="urn:microsoft.com/office/officeart/2005/8/layout/lProcess3"/>
    <dgm:cxn modelId="{D163C83C-07BC-4176-9772-A549F7D43EC5}" type="presOf" srcId="{8B1F2C8A-5516-47D6-9690-5BE098BC5247}" destId="{C09C8281-CBD3-406A-A06D-E5CFC36FDD48}" srcOrd="0" destOrd="0" presId="urn:microsoft.com/office/officeart/2005/8/layout/lProcess3"/>
    <dgm:cxn modelId="{34A1B548-6D9C-4306-826C-E06CDC3FCE54}" type="presOf" srcId="{5587C4B2-FE89-41A5-90EC-792579B4AB27}" destId="{C5C9A218-352A-47D3-91D9-2DC172E0B27B}" srcOrd="0" destOrd="0" presId="urn:microsoft.com/office/officeart/2005/8/layout/lProcess3"/>
    <dgm:cxn modelId="{3E705009-3CA8-483C-8292-E9B6A87ED3B4}" srcId="{C02A617E-DEE1-4D1A-8C11-E15CE532CD94}" destId="{163058A8-A72E-4BCD-B746-10F962AA1498}" srcOrd="2" destOrd="0" parTransId="{7675E245-A86B-4EB8-936E-4F0008290F87}" sibTransId="{13CBED00-0A10-4B2C-8A79-5A3D43AF02DE}"/>
    <dgm:cxn modelId="{B4B7CDD9-BD71-4C8D-95D7-FF70054CE543}" srcId="{4D9176EA-B497-42C6-9BAB-0E96B1E0A1E1}" destId="{83F8DE4E-C536-4B95-A62A-C69A5EA9A585}" srcOrd="1" destOrd="0" parTransId="{2AA92CC8-5424-4717-9152-94FD9C58029B}" sibTransId="{730DB17E-A8D5-49F5-9B26-4FA669CF0125}"/>
    <dgm:cxn modelId="{17CDADC4-7DC5-417C-A8E6-0462E88728ED}" srcId="{C02A617E-DEE1-4D1A-8C11-E15CE532CD94}" destId="{1D954350-FE61-4375-A5F3-2C8B77A348A0}" srcOrd="0" destOrd="0" parTransId="{AF58E33E-05C9-41CA-948A-5012BE226F28}" sibTransId="{9BDA59AA-B194-47B9-9A78-81FA21A89C6F}"/>
    <dgm:cxn modelId="{B14B4138-4376-4FD9-BB32-58A66033ABB2}" type="presParOf" srcId="{72FA48C8-2E43-45EF-9491-690581182460}" destId="{3A3C4C77-C745-4F7C-BEE4-745BF54C825F}" srcOrd="0" destOrd="0" presId="urn:microsoft.com/office/officeart/2005/8/layout/lProcess3"/>
    <dgm:cxn modelId="{99BB51F1-2E1E-4FE4-8941-101517E6EA51}" type="presParOf" srcId="{3A3C4C77-C745-4F7C-BEE4-745BF54C825F}" destId="{F115510E-1BF3-47D7-9900-EC628C2CA3E3}" srcOrd="0" destOrd="0" presId="urn:microsoft.com/office/officeart/2005/8/layout/lProcess3"/>
    <dgm:cxn modelId="{06B93679-071D-4C40-B97C-B4A769924429}" type="presParOf" srcId="{3A3C4C77-C745-4F7C-BEE4-745BF54C825F}" destId="{64F96D9A-84E3-46CA-B652-6A093C77054E}" srcOrd="1" destOrd="0" presId="urn:microsoft.com/office/officeart/2005/8/layout/lProcess3"/>
    <dgm:cxn modelId="{95CEA973-CC8D-41C5-BB48-F466B286F2DA}" type="presParOf" srcId="{3A3C4C77-C745-4F7C-BEE4-745BF54C825F}" destId="{C5C9A218-352A-47D3-91D9-2DC172E0B27B}" srcOrd="2" destOrd="0" presId="urn:microsoft.com/office/officeart/2005/8/layout/lProcess3"/>
    <dgm:cxn modelId="{045AD865-112D-404C-B8AF-7E90D1C2F58A}" type="presParOf" srcId="{3A3C4C77-C745-4F7C-BEE4-745BF54C825F}" destId="{989A6898-49DF-419F-ACB3-C10A4F20EB98}" srcOrd="3" destOrd="0" presId="urn:microsoft.com/office/officeart/2005/8/layout/lProcess3"/>
    <dgm:cxn modelId="{0358AEC5-C20D-41E4-8FB0-482529CB7557}" type="presParOf" srcId="{3A3C4C77-C745-4F7C-BEE4-745BF54C825F}" destId="{C09C8281-CBD3-406A-A06D-E5CFC36FDD48}" srcOrd="4" destOrd="0" presId="urn:microsoft.com/office/officeart/2005/8/layout/lProcess3"/>
    <dgm:cxn modelId="{0272170D-A95E-45C6-9244-7665D9DBBF8B}" type="presParOf" srcId="{72FA48C8-2E43-45EF-9491-690581182460}" destId="{E8365EF0-6298-4036-8388-C0BCDA842AA1}" srcOrd="1" destOrd="0" presId="urn:microsoft.com/office/officeart/2005/8/layout/lProcess3"/>
    <dgm:cxn modelId="{F31356C1-2C31-458D-9F2B-F46647DA8AED}" type="presParOf" srcId="{72FA48C8-2E43-45EF-9491-690581182460}" destId="{308647D3-EE87-449A-8DA5-3DD9EB0B83C8}" srcOrd="2" destOrd="0" presId="urn:microsoft.com/office/officeart/2005/8/layout/lProcess3"/>
    <dgm:cxn modelId="{015B8CF5-A1C2-4A69-B90C-3C74544FA908}" type="presParOf" srcId="{308647D3-EE87-449A-8DA5-3DD9EB0B83C8}" destId="{515C9993-8E8C-429F-98F0-ADA0988247A6}" srcOrd="0" destOrd="0" presId="urn:microsoft.com/office/officeart/2005/8/layout/lProcess3"/>
    <dgm:cxn modelId="{E59C7934-B6C2-40A5-86AD-56AC2267EA81}" type="presParOf" srcId="{308647D3-EE87-449A-8DA5-3DD9EB0B83C8}" destId="{C9D64DEA-AC87-4082-B7D1-0032CFB0FC05}" srcOrd="1" destOrd="0" presId="urn:microsoft.com/office/officeart/2005/8/layout/lProcess3"/>
    <dgm:cxn modelId="{83E7500A-1DE6-41A8-9F4F-E76FFCA8A5EF}" type="presParOf" srcId="{308647D3-EE87-449A-8DA5-3DD9EB0B83C8}" destId="{89B17297-A423-42E3-BAF4-0547F1E84BFB}" srcOrd="2" destOrd="0" presId="urn:microsoft.com/office/officeart/2005/8/layout/lProcess3"/>
    <dgm:cxn modelId="{2BBABF4F-7E68-4FC0-AC30-A40751CFFB28}" type="presParOf" srcId="{308647D3-EE87-449A-8DA5-3DD9EB0B83C8}" destId="{D93566C4-16AD-4A34-B016-2E029A6F5A6B}" srcOrd="3" destOrd="0" presId="urn:microsoft.com/office/officeart/2005/8/layout/lProcess3"/>
    <dgm:cxn modelId="{08192540-428A-4B9F-95D3-2839C5C78763}" type="presParOf" srcId="{308647D3-EE87-449A-8DA5-3DD9EB0B83C8}" destId="{84C7FF16-C4CC-4D9B-856F-F25CA3CE10AE}" srcOrd="4" destOrd="0" presId="urn:microsoft.com/office/officeart/2005/8/layout/lProcess3"/>
    <dgm:cxn modelId="{CAF6E4EF-D041-4D3F-8519-4649EF9D6BC0}" type="presParOf" srcId="{308647D3-EE87-449A-8DA5-3DD9EB0B83C8}" destId="{ECF4D142-D7C5-4BBB-8A0C-A46EF24F5BB7}" srcOrd="5" destOrd="0" presId="urn:microsoft.com/office/officeart/2005/8/layout/lProcess3"/>
    <dgm:cxn modelId="{957DC01A-5850-44BD-9872-A1037377DC05}" type="presParOf" srcId="{308647D3-EE87-449A-8DA5-3DD9EB0B83C8}" destId="{4A24BF2A-5586-4D63-A7BE-E3655BC43AE1}" srcOrd="6" destOrd="0" presId="urn:microsoft.com/office/officeart/2005/8/layout/lProcess3"/>
    <dgm:cxn modelId="{06D7A5E0-F578-4ABC-AD27-21F6C1FDCCF2}" type="presParOf" srcId="{72FA48C8-2E43-45EF-9491-690581182460}" destId="{0A0CB044-E8B4-4972-BCC3-FFDDBD8E9D6C}" srcOrd="3" destOrd="0" presId="urn:microsoft.com/office/officeart/2005/8/layout/lProcess3"/>
    <dgm:cxn modelId="{4B2AA745-B058-4F1A-A4E3-DAA866C39FA9}" type="presParOf" srcId="{72FA48C8-2E43-45EF-9491-690581182460}" destId="{01CE2779-1E65-4495-97CA-460691578ABD}" srcOrd="4" destOrd="0" presId="urn:microsoft.com/office/officeart/2005/8/layout/lProcess3"/>
    <dgm:cxn modelId="{A2496FED-C9D0-4598-A488-4A3BB1A050B7}" type="presParOf" srcId="{01CE2779-1E65-4495-97CA-460691578ABD}" destId="{976B6E44-80F6-4067-AA13-D92FBCF172F8}" srcOrd="0" destOrd="0" presId="urn:microsoft.com/office/officeart/2005/8/layout/lProcess3"/>
    <dgm:cxn modelId="{DF15B037-0F61-4CF6-8FEC-F179A2DDB732}" type="presParOf" srcId="{72FA48C8-2E43-45EF-9491-690581182460}" destId="{A901F845-9963-4A1B-B14F-921CBC39910D}" srcOrd="5" destOrd="0" presId="urn:microsoft.com/office/officeart/2005/8/layout/lProcess3"/>
    <dgm:cxn modelId="{9BB7AC8B-142C-45FF-948E-D3AC2CE138C4}" type="presParOf" srcId="{72FA48C8-2E43-45EF-9491-690581182460}" destId="{23AB5EDF-7EAF-48B8-9B5F-63567390749F}" srcOrd="6" destOrd="0" presId="urn:microsoft.com/office/officeart/2005/8/layout/lProcess3"/>
    <dgm:cxn modelId="{22D6BF20-CE8F-4AC4-A26D-DBDA4F561751}" type="presParOf" srcId="{23AB5EDF-7EAF-48B8-9B5F-63567390749F}" destId="{12D5DD3D-5CC0-46F3-930C-8F4F94EDB3F8}" srcOrd="0" destOrd="0" presId="urn:microsoft.com/office/officeart/2005/8/layout/lProcess3"/>
    <dgm:cxn modelId="{79847841-DE7F-4488-92AF-975205890731}" type="presParOf" srcId="{72FA48C8-2E43-45EF-9491-690581182460}" destId="{2894685E-57AF-4956-A558-F4F4DF2D5070}" srcOrd="7" destOrd="0" presId="urn:microsoft.com/office/officeart/2005/8/layout/lProcess3"/>
    <dgm:cxn modelId="{F2313903-79F3-4280-888B-6C8ACE356F7E}" type="presParOf" srcId="{72FA48C8-2E43-45EF-9491-690581182460}" destId="{774FE0EC-6EC3-42C3-9CD5-12834723F0B2}" srcOrd="8" destOrd="0" presId="urn:microsoft.com/office/officeart/2005/8/layout/lProcess3"/>
    <dgm:cxn modelId="{AF13AA2D-3C7E-4A5A-BDB3-8215429AC10B}" type="presParOf" srcId="{774FE0EC-6EC3-42C3-9CD5-12834723F0B2}" destId="{2C5BC35A-7200-4D26-961D-59F4F7DD0C55}" srcOrd="0" destOrd="0" presId="urn:microsoft.com/office/officeart/2005/8/layout/lProcess3"/>
    <dgm:cxn modelId="{7EA5B0FB-95ED-47E5-AD72-89922DEF728D}" type="presParOf" srcId="{72FA48C8-2E43-45EF-9491-690581182460}" destId="{E0BF36DF-9DA4-4FB2-9A7F-475079B94353}" srcOrd="9" destOrd="0" presId="urn:microsoft.com/office/officeart/2005/8/layout/lProcess3"/>
    <dgm:cxn modelId="{1DEB861D-26DE-4BD9-820E-0B4AD63FD6CD}" type="presParOf" srcId="{72FA48C8-2E43-45EF-9491-690581182460}" destId="{5737B54E-17D9-4369-9287-60DE666787DC}" srcOrd="10" destOrd="0" presId="urn:microsoft.com/office/officeart/2005/8/layout/lProcess3"/>
    <dgm:cxn modelId="{6BFB3FBE-42BE-44B2-9A9E-45997301FC14}" type="presParOf" srcId="{5737B54E-17D9-4369-9287-60DE666787DC}" destId="{375516A0-9C49-45D1-A15F-EC77CF0378EC}" srcOrd="0" destOrd="0" presId="urn:microsoft.com/office/officeart/2005/8/layout/lProcess3"/>
    <dgm:cxn modelId="{94094831-B7B8-4C90-BE28-9D7B332BF299}" type="presParOf" srcId="{5737B54E-17D9-4369-9287-60DE666787DC}" destId="{576D65F6-537F-475B-A279-0D27A4FA87F9}" srcOrd="1" destOrd="0" presId="urn:microsoft.com/office/officeart/2005/8/layout/lProcess3"/>
    <dgm:cxn modelId="{EC8A6257-AA5F-4602-B744-FB82EF75A2C0}" type="presParOf" srcId="{5737B54E-17D9-4369-9287-60DE666787DC}" destId="{23D25524-7CC8-4B61-A2E0-F0A2B933A662}" srcOrd="2" destOrd="0" presId="urn:microsoft.com/office/officeart/2005/8/layout/lProcess3"/>
    <dgm:cxn modelId="{C8298343-15BC-4082-BB6A-6BAD28FA4D0C}" type="presParOf" srcId="{5737B54E-17D9-4369-9287-60DE666787DC}" destId="{1D47C79E-1D9F-4BD9-8D1C-734875C893B2}" srcOrd="3" destOrd="0" presId="urn:microsoft.com/office/officeart/2005/8/layout/lProcess3"/>
    <dgm:cxn modelId="{37FED895-5A6B-49A9-8CFF-D0F5843D6DDF}" type="presParOf" srcId="{5737B54E-17D9-4369-9287-60DE666787DC}" destId="{2430232F-C6FE-4954-83FC-BD867E99293D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D2659-FDD0-4133-9757-FFC884633E59}">
      <dsp:nvSpPr>
        <dsp:cNvPr id="0" name=""/>
        <dsp:cNvSpPr/>
      </dsp:nvSpPr>
      <dsp:spPr>
        <a:xfrm>
          <a:off x="14367" y="0"/>
          <a:ext cx="2759701" cy="4665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400" b="1" kern="1200" dirty="0" smtClean="0"/>
            <a:t>Ciljna skupina </a:t>
          </a:r>
          <a:r>
            <a:rPr lang="sl-SI" sz="2400" kern="1200" dirty="0" smtClean="0"/>
            <a:t>programa so mladi od 15 do 29 let, s stalnim prebivališčem v KRVS, ki se ne izobražujejo ali usposabljajo, so brezposelni, vključno z dolgotrajno brezposelnimi, in so prijavljeni kot iskalci dela.</a:t>
          </a:r>
          <a:endParaRPr lang="sl-SI" sz="2400" kern="1200" dirty="0"/>
        </a:p>
      </dsp:txBody>
      <dsp:txXfrm>
        <a:off x="95196" y="80829"/>
        <a:ext cx="2598043" cy="4503746"/>
      </dsp:txXfrm>
    </dsp:sp>
    <dsp:sp modelId="{D4D2D221-AD13-49C7-BCD4-D55F6C670125}">
      <dsp:nvSpPr>
        <dsp:cNvPr id="0" name=""/>
        <dsp:cNvSpPr/>
      </dsp:nvSpPr>
      <dsp:spPr>
        <a:xfrm>
          <a:off x="3050039" y="1990499"/>
          <a:ext cx="585056" cy="6844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900" kern="1200"/>
        </a:p>
      </dsp:txBody>
      <dsp:txXfrm>
        <a:off x="3050039" y="2127380"/>
        <a:ext cx="409539" cy="410643"/>
      </dsp:txXfrm>
    </dsp:sp>
    <dsp:sp modelId="{856A5E8B-D639-4752-BC71-E84F48252576}">
      <dsp:nvSpPr>
        <dsp:cNvPr id="0" name=""/>
        <dsp:cNvSpPr/>
      </dsp:nvSpPr>
      <dsp:spPr>
        <a:xfrm>
          <a:off x="3877949" y="0"/>
          <a:ext cx="2759701" cy="4665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b="1" kern="1200" dirty="0" smtClean="0"/>
            <a:t>Vključitev v 15 mesečno </a:t>
          </a:r>
          <a:r>
            <a:rPr lang="sl-SI" sz="3200" b="1" kern="1200" smtClean="0"/>
            <a:t>zaposlitev </a:t>
          </a:r>
          <a:r>
            <a:rPr lang="sl-SI" sz="3200" kern="1200" smtClean="0"/>
            <a:t>s 3 </a:t>
          </a:r>
          <a:r>
            <a:rPr lang="sl-SI" sz="3200" kern="1200" dirty="0" smtClean="0"/>
            <a:t>mesečno poskusno dobo (3+12 mesecev).</a:t>
          </a:r>
          <a:endParaRPr lang="sl-SI" sz="3200" kern="1200" dirty="0"/>
        </a:p>
      </dsp:txBody>
      <dsp:txXfrm>
        <a:off x="3958778" y="80829"/>
        <a:ext cx="2598043" cy="4503746"/>
      </dsp:txXfrm>
    </dsp:sp>
    <dsp:sp modelId="{CC2B0013-7378-4065-870D-4F1C70A1C4DC}">
      <dsp:nvSpPr>
        <dsp:cNvPr id="0" name=""/>
        <dsp:cNvSpPr/>
      </dsp:nvSpPr>
      <dsp:spPr>
        <a:xfrm>
          <a:off x="6913620" y="1990499"/>
          <a:ext cx="585056" cy="6844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900" kern="1200"/>
        </a:p>
      </dsp:txBody>
      <dsp:txXfrm>
        <a:off x="6913620" y="2127380"/>
        <a:ext cx="409539" cy="410643"/>
      </dsp:txXfrm>
    </dsp:sp>
    <dsp:sp modelId="{CECE38AC-13E5-43E1-86A1-EA9ECC54DBED}">
      <dsp:nvSpPr>
        <dsp:cNvPr id="0" name=""/>
        <dsp:cNvSpPr/>
      </dsp:nvSpPr>
      <dsp:spPr>
        <a:xfrm>
          <a:off x="7741531" y="0"/>
          <a:ext cx="2759701" cy="4665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3200" kern="1200" dirty="0" smtClean="0"/>
            <a:t>Do konca </a:t>
          </a:r>
          <a:r>
            <a:rPr lang="sl-SI" sz="3200" kern="1200" dirty="0" smtClean="0"/>
            <a:t>maja </a:t>
          </a:r>
          <a:r>
            <a:rPr lang="sl-SI" sz="3200" kern="1200" dirty="0" smtClean="0"/>
            <a:t>2017 je bilo vključenih 2.981  mladih, od tega </a:t>
          </a:r>
          <a:r>
            <a:rPr lang="sl-SI" sz="3200" b="1" kern="1200" dirty="0" smtClean="0"/>
            <a:t>1.500 žensk</a:t>
          </a:r>
          <a:endParaRPr lang="sl-SI" sz="3200" kern="1200" dirty="0"/>
        </a:p>
      </dsp:txBody>
      <dsp:txXfrm>
        <a:off x="7822360" y="80829"/>
        <a:ext cx="2598043" cy="45037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5510E-1BF3-47D7-9900-EC628C2CA3E3}">
      <dsp:nvSpPr>
        <dsp:cNvPr id="0" name=""/>
        <dsp:cNvSpPr/>
      </dsp:nvSpPr>
      <dsp:spPr>
        <a:xfrm>
          <a:off x="0" y="38420"/>
          <a:ext cx="2138341" cy="7789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b="1" kern="1200" dirty="0" smtClean="0"/>
            <a:t>Starostna struktura vključenih</a:t>
          </a:r>
          <a:r>
            <a:rPr lang="sl-SI" sz="1600" kern="1200" dirty="0" smtClean="0"/>
            <a:t>:</a:t>
          </a:r>
          <a:endParaRPr lang="sl-SI" sz="1600" kern="1200" dirty="0"/>
        </a:p>
      </dsp:txBody>
      <dsp:txXfrm>
        <a:off x="389473" y="38420"/>
        <a:ext cx="1359396" cy="778945"/>
      </dsp:txXfrm>
    </dsp:sp>
    <dsp:sp modelId="{C5C9A218-352A-47D3-91D9-2DC172E0B27B}">
      <dsp:nvSpPr>
        <dsp:cNvPr id="0" name=""/>
        <dsp:cNvSpPr/>
      </dsp:nvSpPr>
      <dsp:spPr>
        <a:xfrm>
          <a:off x="2144157" y="76434"/>
          <a:ext cx="2961806" cy="75055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kern="1200" dirty="0" smtClean="0"/>
            <a:t>62,9 % oseb starih od 25 do vključno 29 let;  </a:t>
          </a:r>
          <a:endParaRPr lang="sl-SI" sz="1600" kern="1200" dirty="0"/>
        </a:p>
      </dsp:txBody>
      <dsp:txXfrm>
        <a:off x="2519433" y="76434"/>
        <a:ext cx="2211255" cy="750551"/>
      </dsp:txXfrm>
    </dsp:sp>
    <dsp:sp modelId="{C09C8281-CBD3-406A-A06D-E5CFC36FDD48}">
      <dsp:nvSpPr>
        <dsp:cNvPr id="0" name=""/>
        <dsp:cNvSpPr/>
      </dsp:nvSpPr>
      <dsp:spPr>
        <a:xfrm>
          <a:off x="5179396" y="87172"/>
          <a:ext cx="3648460" cy="71945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kern="1200" dirty="0" smtClean="0"/>
            <a:t>37,1 % oseb starih od 18 do 24 let. </a:t>
          </a:r>
          <a:endParaRPr lang="sl-SI" sz="1600" kern="1200" dirty="0"/>
        </a:p>
      </dsp:txBody>
      <dsp:txXfrm>
        <a:off x="5539122" y="87172"/>
        <a:ext cx="2929009" cy="719451"/>
      </dsp:txXfrm>
    </dsp:sp>
    <dsp:sp modelId="{515C9993-8E8C-429F-98F0-ADA0988247A6}">
      <dsp:nvSpPr>
        <dsp:cNvPr id="0" name=""/>
        <dsp:cNvSpPr/>
      </dsp:nvSpPr>
      <dsp:spPr>
        <a:xfrm>
          <a:off x="0" y="1262104"/>
          <a:ext cx="2543333" cy="7131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b="1" kern="1200" dirty="0" smtClean="0"/>
            <a:t>Izobrazbena struktura</a:t>
          </a:r>
          <a:r>
            <a:rPr lang="sl-SI" sz="1100" b="1" kern="1200" dirty="0" smtClean="0"/>
            <a:t>: </a:t>
          </a:r>
          <a:endParaRPr lang="sl-SI" sz="1100" kern="1200" dirty="0"/>
        </a:p>
      </dsp:txBody>
      <dsp:txXfrm>
        <a:off x="356594" y="1262104"/>
        <a:ext cx="1830146" cy="713187"/>
      </dsp:txXfrm>
    </dsp:sp>
    <dsp:sp modelId="{89B17297-A423-42E3-BAF4-0547F1E84BFB}">
      <dsp:nvSpPr>
        <dsp:cNvPr id="0" name=""/>
        <dsp:cNvSpPr/>
      </dsp:nvSpPr>
      <dsp:spPr>
        <a:xfrm>
          <a:off x="2576438" y="1252646"/>
          <a:ext cx="2213442" cy="76905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b="1" kern="1200" dirty="0" smtClean="0"/>
            <a:t>44,01</a:t>
          </a:r>
          <a:r>
            <a:rPr lang="sl-SI" sz="1400" kern="1200" dirty="0" smtClean="0"/>
            <a:t> % ISCED 3;</a:t>
          </a:r>
          <a:endParaRPr lang="sl-SI" sz="1400" kern="1200" dirty="0"/>
        </a:p>
      </dsp:txBody>
      <dsp:txXfrm>
        <a:off x="2960964" y="1252646"/>
        <a:ext cx="1444390" cy="769052"/>
      </dsp:txXfrm>
    </dsp:sp>
    <dsp:sp modelId="{84C7FF16-C4CC-4D9B-856F-F25CA3CE10AE}">
      <dsp:nvSpPr>
        <dsp:cNvPr id="0" name=""/>
        <dsp:cNvSpPr/>
      </dsp:nvSpPr>
      <dsp:spPr>
        <a:xfrm>
          <a:off x="4714400" y="1262104"/>
          <a:ext cx="2491404" cy="74398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b="1" kern="1200" dirty="0" smtClean="0"/>
            <a:t>29,71</a:t>
          </a:r>
          <a:r>
            <a:rPr lang="sl-SI" sz="1400" kern="1200" dirty="0" smtClean="0"/>
            <a:t> % ISCED 5 -8,</a:t>
          </a:r>
          <a:endParaRPr lang="sl-SI" sz="1400" kern="1200" dirty="0"/>
        </a:p>
      </dsp:txBody>
      <dsp:txXfrm>
        <a:off x="5086391" y="1262104"/>
        <a:ext cx="1747422" cy="743982"/>
      </dsp:txXfrm>
    </dsp:sp>
    <dsp:sp modelId="{4A24BF2A-5586-4D63-A7BE-E3655BC43AE1}">
      <dsp:nvSpPr>
        <dsp:cNvPr id="0" name=""/>
        <dsp:cNvSpPr/>
      </dsp:nvSpPr>
      <dsp:spPr>
        <a:xfrm>
          <a:off x="7179380" y="1281024"/>
          <a:ext cx="2856023" cy="7118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b="1" kern="1200" dirty="0" smtClean="0"/>
            <a:t>26,26</a:t>
          </a:r>
          <a:r>
            <a:rPr lang="sl-SI" sz="1400" kern="1200" dirty="0" smtClean="0"/>
            <a:t> % pod ISCED 3.</a:t>
          </a:r>
          <a:endParaRPr lang="sl-SI" sz="1400" kern="1200" dirty="0"/>
        </a:p>
      </dsp:txBody>
      <dsp:txXfrm>
        <a:off x="7535316" y="1281024"/>
        <a:ext cx="2144152" cy="711871"/>
      </dsp:txXfrm>
    </dsp:sp>
    <dsp:sp modelId="{976B6E44-80F6-4067-AA13-D92FBCF172F8}">
      <dsp:nvSpPr>
        <dsp:cNvPr id="0" name=""/>
        <dsp:cNvSpPr/>
      </dsp:nvSpPr>
      <dsp:spPr>
        <a:xfrm>
          <a:off x="0" y="2375027"/>
          <a:ext cx="2026204" cy="8399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b="1" kern="1200" dirty="0" smtClean="0"/>
            <a:t>59 % iskalcev prve zaposlitve </a:t>
          </a:r>
          <a:endParaRPr lang="sl-SI" sz="1600" kern="1200" dirty="0"/>
        </a:p>
      </dsp:txBody>
      <dsp:txXfrm>
        <a:off x="419969" y="2375027"/>
        <a:ext cx="1186267" cy="839937"/>
      </dsp:txXfrm>
    </dsp:sp>
    <dsp:sp modelId="{12D5DD3D-5CC0-46F3-930C-8F4F94EDB3F8}">
      <dsp:nvSpPr>
        <dsp:cNvPr id="0" name=""/>
        <dsp:cNvSpPr/>
      </dsp:nvSpPr>
      <dsp:spPr>
        <a:xfrm>
          <a:off x="2066946" y="2414989"/>
          <a:ext cx="2482387" cy="7870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b="1" kern="1200" dirty="0" smtClean="0"/>
            <a:t>33 % prejemnikov denarne socialne pomoči, </a:t>
          </a:r>
          <a:endParaRPr lang="sl-SI" sz="1600" kern="1200" dirty="0"/>
        </a:p>
      </dsp:txBody>
      <dsp:txXfrm>
        <a:off x="2460454" y="2414989"/>
        <a:ext cx="1695372" cy="787015"/>
      </dsp:txXfrm>
    </dsp:sp>
    <dsp:sp modelId="{2C5BC35A-7200-4D26-961D-59F4F7DD0C55}">
      <dsp:nvSpPr>
        <dsp:cNvPr id="0" name=""/>
        <dsp:cNvSpPr/>
      </dsp:nvSpPr>
      <dsp:spPr>
        <a:xfrm>
          <a:off x="4644401" y="2443096"/>
          <a:ext cx="1833379" cy="780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b="1" kern="1200" dirty="0" smtClean="0"/>
            <a:t>1 % invalidov</a:t>
          </a:r>
          <a:r>
            <a:rPr lang="sl-SI" sz="1100" b="1" kern="1200" dirty="0" smtClean="0"/>
            <a:t>. </a:t>
          </a:r>
          <a:endParaRPr lang="sl-SI" sz="1100" kern="1200" dirty="0"/>
        </a:p>
      </dsp:txBody>
      <dsp:txXfrm>
        <a:off x="5034685" y="2443096"/>
        <a:ext cx="1052812" cy="780567"/>
      </dsp:txXfrm>
    </dsp:sp>
    <dsp:sp modelId="{375516A0-9C49-45D1-A15F-EC77CF0378EC}">
      <dsp:nvSpPr>
        <dsp:cNvPr id="0" name=""/>
        <dsp:cNvSpPr/>
      </dsp:nvSpPr>
      <dsp:spPr>
        <a:xfrm>
          <a:off x="0" y="3684296"/>
          <a:ext cx="3636515" cy="6943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600" b="1" kern="1200" dirty="0" smtClean="0"/>
            <a:t>Trajanje  prijave vključenih v evidenci brezposelnih oseb:</a:t>
          </a:r>
          <a:endParaRPr lang="sl-SI" sz="1600" kern="1200" dirty="0"/>
        </a:p>
      </dsp:txBody>
      <dsp:txXfrm>
        <a:off x="347181" y="3684296"/>
        <a:ext cx="2942153" cy="694362"/>
      </dsp:txXfrm>
    </dsp:sp>
    <dsp:sp modelId="{23D25524-7CC8-4B61-A2E0-F0A2B933A662}">
      <dsp:nvSpPr>
        <dsp:cNvPr id="0" name=""/>
        <dsp:cNvSpPr/>
      </dsp:nvSpPr>
      <dsp:spPr>
        <a:xfrm>
          <a:off x="4084773" y="3717185"/>
          <a:ext cx="2833139" cy="65147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kern="1200" dirty="0" smtClean="0"/>
            <a:t>38,6 % je bilo pri Zavodu prijavljenih do 5 mesecev, </a:t>
          </a:r>
          <a:endParaRPr lang="sl-SI" sz="1400" kern="1200" dirty="0"/>
        </a:p>
      </dsp:txBody>
      <dsp:txXfrm>
        <a:off x="4410512" y="3717185"/>
        <a:ext cx="2181661" cy="651478"/>
      </dsp:txXfrm>
    </dsp:sp>
    <dsp:sp modelId="{2430232F-C6FE-4954-83FC-BD867E99293D}">
      <dsp:nvSpPr>
        <dsp:cNvPr id="0" name=""/>
        <dsp:cNvSpPr/>
      </dsp:nvSpPr>
      <dsp:spPr>
        <a:xfrm>
          <a:off x="6931808" y="3712808"/>
          <a:ext cx="3044234" cy="6241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kern="1200" dirty="0" smtClean="0"/>
            <a:t>31,5 % je bilo v evidenci brezposelnih prijavljenih 12 ali več mesecev.</a:t>
          </a:r>
          <a:endParaRPr lang="sl-SI" sz="1400" kern="1200" dirty="0"/>
        </a:p>
      </dsp:txBody>
      <dsp:txXfrm>
        <a:off x="7243903" y="3712808"/>
        <a:ext cx="2420045" cy="624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C803A-147D-40AE-BB85-7821F6B335DA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03A7E-679E-4F46-B1EF-2E13504B850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43811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52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2803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1567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96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2031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7592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13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27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88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8885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9378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F3D8A-C4C8-4324-90C1-9096A72E0E09}" type="datetimeFigureOut">
              <a:rPr lang="sl-SI" smtClean="0"/>
              <a:t>9.6.2017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2658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l-SI" sz="6600" dirty="0" smtClean="0">
                <a:solidFill>
                  <a:srgbClr val="C00000"/>
                </a:solidFill>
                <a:latin typeface="+mn-lt"/>
              </a:rPr>
              <a:t>Prvi izziv 2015</a:t>
            </a:r>
            <a:endParaRPr lang="sl-SI" sz="6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l-SI" sz="3200" dirty="0" smtClean="0"/>
              <a:t>Izvajanje Pobude za zaposlovanje mladih v RS</a:t>
            </a:r>
          </a:p>
          <a:p>
            <a:endParaRPr lang="sl-SI" sz="3200" dirty="0" smtClean="0"/>
          </a:p>
          <a:p>
            <a:r>
              <a:rPr lang="sl-SI" sz="3200" dirty="0" smtClean="0"/>
              <a:t>Bled 2017</a:t>
            </a:r>
            <a:endParaRPr lang="sl-SI" sz="3200" dirty="0"/>
          </a:p>
        </p:txBody>
      </p:sp>
      <p:pic>
        <p:nvPicPr>
          <p:cNvPr id="1026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403" y="278687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MDDS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350"/>
            <a:ext cx="33496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Statistični podatki za Slovenijo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Označba mest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7122766"/>
              </p:ext>
            </p:extLst>
          </p:nvPr>
        </p:nvGraphicFramePr>
        <p:xfrm>
          <a:off x="838200" y="1483567"/>
          <a:ext cx="10078616" cy="469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023" y="34245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10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Pobuda za zaposlovanje mladih /</a:t>
            </a:r>
            <a:br>
              <a:rPr lang="sl-SI" b="1" dirty="0" smtClean="0">
                <a:solidFill>
                  <a:srgbClr val="C00000"/>
                </a:solidFill>
              </a:rPr>
            </a:br>
            <a:r>
              <a:rPr lang="sl-SI" b="1" dirty="0" err="1">
                <a:solidFill>
                  <a:srgbClr val="C00000"/>
                </a:solidFill>
              </a:rPr>
              <a:t>Y</a:t>
            </a:r>
            <a:r>
              <a:rPr lang="sl-SI" b="1" dirty="0" err="1" smtClean="0">
                <a:solidFill>
                  <a:srgbClr val="C00000"/>
                </a:solidFill>
              </a:rPr>
              <a:t>outh</a:t>
            </a:r>
            <a:r>
              <a:rPr lang="sl-SI" b="1" dirty="0" smtClean="0">
                <a:solidFill>
                  <a:srgbClr val="C00000"/>
                </a:solidFill>
              </a:rPr>
              <a:t> </a:t>
            </a:r>
            <a:r>
              <a:rPr lang="sl-SI" b="1" dirty="0" err="1" smtClean="0">
                <a:solidFill>
                  <a:srgbClr val="C00000"/>
                </a:solidFill>
              </a:rPr>
              <a:t>Employment</a:t>
            </a:r>
            <a:r>
              <a:rPr lang="sl-SI" b="1" dirty="0" smtClean="0">
                <a:solidFill>
                  <a:srgbClr val="C00000"/>
                </a:solidFill>
              </a:rPr>
              <a:t> </a:t>
            </a:r>
            <a:r>
              <a:rPr lang="sl-SI" b="1" dirty="0" err="1" smtClean="0">
                <a:solidFill>
                  <a:srgbClr val="C00000"/>
                </a:solidFill>
              </a:rPr>
              <a:t>Initiative</a:t>
            </a:r>
            <a:r>
              <a:rPr lang="sl-SI" b="1" dirty="0" smtClean="0">
                <a:solidFill>
                  <a:srgbClr val="C00000"/>
                </a:solidFill>
              </a:rPr>
              <a:t> (YEI)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l-SI" sz="3200" dirty="0" smtClean="0"/>
              <a:t>Slovenija je upravičena do </a:t>
            </a:r>
            <a:r>
              <a:rPr lang="sl-SI" sz="3200" dirty="0"/>
              <a:t>18.423.072,00 </a:t>
            </a:r>
            <a:r>
              <a:rPr lang="sl-SI" sz="3200" dirty="0" smtClean="0"/>
              <a:t>eur (ESS+YEI)</a:t>
            </a:r>
          </a:p>
          <a:p>
            <a:pPr marL="0" indent="0">
              <a:buNone/>
            </a:pPr>
            <a:r>
              <a:rPr lang="sl-SI" sz="3200" dirty="0" smtClean="0"/>
              <a:t>(ESS= 9.211.536,00 , YEI= 9.211.536,00;  razmerje 50% : 50%)</a:t>
            </a:r>
          </a:p>
          <a:p>
            <a:pPr marL="0" indent="0">
              <a:buNone/>
            </a:pPr>
            <a:r>
              <a:rPr lang="sl-SI" sz="3200" dirty="0" smtClean="0"/>
              <a:t>Slovenska udeležba znaša </a:t>
            </a:r>
            <a:r>
              <a:rPr lang="sl-SI" sz="3200" dirty="0"/>
              <a:t>2.302.884,00 </a:t>
            </a:r>
            <a:r>
              <a:rPr lang="sl-SI" sz="3200" dirty="0" smtClean="0"/>
              <a:t>eur</a:t>
            </a:r>
          </a:p>
          <a:p>
            <a:r>
              <a:rPr lang="sl-SI" sz="3200" b="1" dirty="0" smtClean="0"/>
              <a:t>Skupaj= 20.725.956,00 eur</a:t>
            </a:r>
          </a:p>
          <a:p>
            <a:pPr marL="0" indent="0">
              <a:buNone/>
            </a:pPr>
            <a:endParaRPr lang="sl-SI" sz="2600" b="1" dirty="0" smtClean="0"/>
          </a:p>
          <a:p>
            <a:r>
              <a:rPr lang="sl-SI" sz="3200" dirty="0" smtClean="0"/>
              <a:t>Sredstva namenjena vzhodni kohezijski regiji (KRVS)</a:t>
            </a:r>
          </a:p>
          <a:p>
            <a:r>
              <a:rPr lang="sl-SI" sz="3200" dirty="0" smtClean="0"/>
              <a:t>Predviden kazalnik = </a:t>
            </a:r>
            <a:r>
              <a:rPr lang="sl-SI" sz="3200" b="1" dirty="0" smtClean="0"/>
              <a:t>2.859 oseb</a:t>
            </a:r>
            <a:r>
              <a:rPr lang="sl-SI" sz="3200" dirty="0" smtClean="0"/>
              <a:t>, mladih 15-29 let, vključenih v spodbude za zaposlitev</a:t>
            </a:r>
            <a:endParaRPr lang="sl-SI" sz="3200" dirty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023" y="34245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50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Program Prvi izziv 2015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9151"/>
          </a:xfrm>
        </p:spPr>
        <p:txBody>
          <a:bodyPr>
            <a:noAutofit/>
          </a:bodyPr>
          <a:lstStyle/>
          <a:p>
            <a:r>
              <a:rPr lang="sl-SI" sz="3200" b="1" dirty="0" smtClean="0"/>
              <a:t>Upravičenec</a:t>
            </a:r>
            <a:r>
              <a:rPr lang="sl-SI" sz="3200" dirty="0"/>
              <a:t> </a:t>
            </a:r>
            <a:r>
              <a:rPr lang="sl-SI" sz="3200" dirty="0" smtClean="0"/>
              <a:t>= </a:t>
            </a:r>
            <a:r>
              <a:rPr lang="sl-SI" sz="3200" b="1" dirty="0" smtClean="0"/>
              <a:t>ZRSZ</a:t>
            </a:r>
            <a:r>
              <a:rPr lang="sl-SI" sz="3200" dirty="0" smtClean="0"/>
              <a:t> (Odločitev o podpori izdana dne, 11.11. 2015. </a:t>
            </a:r>
          </a:p>
          <a:p>
            <a:r>
              <a:rPr lang="sl-SI" sz="3200" b="1" dirty="0" smtClean="0"/>
              <a:t>Pogodba</a:t>
            </a:r>
            <a:r>
              <a:rPr lang="sl-SI" sz="3200" dirty="0" smtClean="0"/>
              <a:t> med MDDSZ in ZRSZ sklenjena 26.11.2015.</a:t>
            </a:r>
          </a:p>
          <a:p>
            <a:r>
              <a:rPr lang="sl-SI" sz="3200" b="1" dirty="0" smtClean="0"/>
              <a:t>Javno povabilo </a:t>
            </a:r>
            <a:r>
              <a:rPr lang="sl-SI" sz="3200" dirty="0" smtClean="0"/>
              <a:t>na spletni strani ZRSZ je bilo objavljeno dne</a:t>
            </a:r>
          </a:p>
          <a:p>
            <a:pPr marL="0" indent="0">
              <a:buNone/>
            </a:pPr>
            <a:r>
              <a:rPr lang="sl-SI" sz="3200" dirty="0"/>
              <a:t> </a:t>
            </a:r>
            <a:r>
              <a:rPr lang="sl-SI" sz="3200" dirty="0" smtClean="0"/>
              <a:t> 30.11.2015, spremenjeno 16.2.2016 in 30.3.2016. </a:t>
            </a:r>
          </a:p>
          <a:p>
            <a:r>
              <a:rPr lang="sl-SI" sz="3200" dirty="0" smtClean="0"/>
              <a:t>Javno povabilo je bilo </a:t>
            </a:r>
            <a:r>
              <a:rPr lang="sl-SI" sz="3200" b="1" dirty="0" smtClean="0"/>
              <a:t>zaradi porabe vseh sredstev zaprto 15.12.2016.</a:t>
            </a:r>
          </a:p>
          <a:p>
            <a:r>
              <a:rPr lang="sl-SI" sz="3200" dirty="0" smtClean="0"/>
              <a:t>Za </a:t>
            </a:r>
            <a:r>
              <a:rPr lang="sl-SI" sz="3200" b="1" dirty="0" smtClean="0"/>
              <a:t>leto 2016 </a:t>
            </a:r>
            <a:r>
              <a:rPr lang="sl-SI" sz="3200" dirty="0" smtClean="0"/>
              <a:t>je na voljo </a:t>
            </a:r>
            <a:r>
              <a:rPr lang="sl-SI" sz="3200" b="1" dirty="0" smtClean="0"/>
              <a:t>12,5 MIO, za leto 2017 pa 8,2 MIO eur.</a:t>
            </a:r>
          </a:p>
          <a:p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b="1" dirty="0" smtClean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024" y="0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21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Program Prvi izziv 2015</a:t>
            </a:r>
            <a:endParaRPr lang="sl-SI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Označba mesta vsebin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040593"/>
              </p:ext>
            </p:extLst>
          </p:nvPr>
        </p:nvGraphicFramePr>
        <p:xfrm>
          <a:off x="838200" y="1511559"/>
          <a:ext cx="10515600" cy="4665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701" y="146908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56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Doseženi kazalniki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550828"/>
              </p:ext>
            </p:extLst>
          </p:nvPr>
        </p:nvGraphicFramePr>
        <p:xfrm>
          <a:off x="1045030" y="1690688"/>
          <a:ext cx="9899777" cy="3422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4317">
                  <a:extLst>
                    <a:ext uri="{9D8B030D-6E8A-4147-A177-3AD203B41FA5}">
                      <a16:colId xmlns:a16="http://schemas.microsoft.com/office/drawing/2014/main" xmlns="" val="2701296382"/>
                    </a:ext>
                  </a:extLst>
                </a:gridCol>
                <a:gridCol w="4758612">
                  <a:extLst>
                    <a:ext uri="{9D8B030D-6E8A-4147-A177-3AD203B41FA5}">
                      <a16:colId xmlns:a16="http://schemas.microsoft.com/office/drawing/2014/main" xmlns="" val="2684582718"/>
                    </a:ext>
                  </a:extLst>
                </a:gridCol>
                <a:gridCol w="1912776">
                  <a:extLst>
                    <a:ext uri="{9D8B030D-6E8A-4147-A177-3AD203B41FA5}">
                      <a16:colId xmlns:a16="http://schemas.microsoft.com/office/drawing/2014/main" xmlns="" val="3280449994"/>
                    </a:ext>
                  </a:extLst>
                </a:gridCol>
                <a:gridCol w="2034072">
                  <a:extLst>
                    <a:ext uri="{9D8B030D-6E8A-4147-A177-3AD203B41FA5}">
                      <a16:colId xmlns:a16="http://schemas.microsoft.com/office/drawing/2014/main" xmlns="" val="3506895686"/>
                    </a:ext>
                  </a:extLst>
                </a:gridCol>
              </a:tblGrid>
              <a:tr h="942928"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ID</a:t>
                      </a:r>
                      <a:endParaRPr lang="sl-SI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kazalnik</a:t>
                      </a:r>
                      <a:endParaRPr lang="sl-SI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Ciljna </a:t>
                      </a:r>
                      <a:r>
                        <a:rPr lang="sl-SI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vrednost (</a:t>
                      </a:r>
                      <a:r>
                        <a:rPr lang="sl-SI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2023)</a:t>
                      </a:r>
                      <a:endParaRPr lang="sl-SI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Maj 17</a:t>
                      </a:r>
                      <a:endParaRPr lang="sl-SI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79648924"/>
                  </a:ext>
                </a:extLst>
              </a:tr>
              <a:tr h="894697"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effectLst/>
                        </a:rPr>
                        <a:t>8.21.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effectLst/>
                        </a:rPr>
                        <a:t>Brezposelni, vključno z dolgotrajno brezposelnimi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  <a:alpha val="9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>
                          <a:effectLst/>
                        </a:rPr>
                        <a:t>2.859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>
                          <a:effectLst/>
                        </a:rPr>
                        <a:t>2.981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9498131"/>
                  </a:ext>
                </a:extLst>
              </a:tr>
              <a:tr h="528288"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effectLst/>
                        </a:rPr>
                        <a:t>8.22.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effectLst/>
                        </a:rPr>
                        <a:t>Dolgotrajno brezposelni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>
                          <a:effectLst/>
                        </a:rPr>
                        <a:t>715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>
                          <a:effectLst/>
                        </a:rPr>
                        <a:t>1.829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55044096"/>
                  </a:ext>
                </a:extLst>
              </a:tr>
              <a:tr h="528288"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>
                          <a:effectLst/>
                        </a:rPr>
                        <a:t>8.24.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 dirty="0">
                          <a:effectLst/>
                        </a:rPr>
                        <a:t>Stari manj kot 25 let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  <a:alpha val="9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>
                          <a:effectLst/>
                        </a:rPr>
                        <a:t>1.490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>
                          <a:effectLst/>
                        </a:rPr>
                        <a:t>1.147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5748958"/>
                  </a:ext>
                </a:extLst>
              </a:tr>
              <a:tr h="528288">
                <a:tc>
                  <a:txBody>
                    <a:bodyPr/>
                    <a:lstStyle/>
                    <a:p>
                      <a:pPr algn="l" fontAlgn="t"/>
                      <a:r>
                        <a:rPr lang="sl-SI" sz="2400" u="none" strike="noStrike">
                          <a:effectLst/>
                        </a:rPr>
                        <a:t>8.25.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2400" u="none" strike="noStrike" dirty="0">
                          <a:effectLst/>
                        </a:rPr>
                        <a:t>Stari od 25 do 29 let</a:t>
                      </a:r>
                      <a:endParaRPr lang="pl-P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  <a:alpha val="9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>
                          <a:effectLst/>
                        </a:rPr>
                        <a:t>1.369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400" u="none" strike="noStrike" dirty="0">
                          <a:effectLst/>
                        </a:rPr>
                        <a:t>1.834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7949332"/>
                  </a:ext>
                </a:extLst>
              </a:tr>
            </a:tbl>
          </a:graphicData>
        </a:graphic>
      </p:graphicFrame>
      <p:pic>
        <p:nvPicPr>
          <p:cNvPr id="5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701" y="146908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32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značba mesta vsebine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514459"/>
              </p:ext>
            </p:extLst>
          </p:nvPr>
        </p:nvGraphicFramePr>
        <p:xfrm>
          <a:off x="1010038" y="1408923"/>
          <a:ext cx="10343762" cy="4898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846"/>
          </a:xfrm>
        </p:spPr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Vključevanje oseb v Prvi </a:t>
            </a:r>
            <a:r>
              <a:rPr lang="sl-SI" b="1" dirty="0">
                <a:solidFill>
                  <a:srgbClr val="C00000"/>
                </a:solidFill>
              </a:rPr>
              <a:t>izziv 2015</a:t>
            </a:r>
            <a:endParaRPr lang="sl-SI" dirty="0"/>
          </a:p>
        </p:txBody>
      </p:sp>
      <p:pic>
        <p:nvPicPr>
          <p:cNvPr id="5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789" y="32858"/>
            <a:ext cx="2223584" cy="81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36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Delodajalci in delovna mesta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/>
              <a:t>Delodajalci, ki so zaposlovali s pomočjo subvencije na programu Prvi izziv </a:t>
            </a:r>
            <a:r>
              <a:rPr lang="sl-SI" dirty="0" smtClean="0"/>
              <a:t>2015: </a:t>
            </a:r>
            <a:endParaRPr lang="sl-SI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sl-SI" sz="2000" dirty="0" smtClean="0"/>
              <a:t>53 </a:t>
            </a:r>
            <a:r>
              <a:rPr lang="sl-SI" sz="2000" dirty="0"/>
              <a:t>% </a:t>
            </a:r>
            <a:r>
              <a:rPr lang="sl-SI" sz="2000" dirty="0" smtClean="0"/>
              <a:t>pravnoorganizacijska oblika </a:t>
            </a:r>
            <a:r>
              <a:rPr lang="sl-SI" sz="2000" dirty="0" err="1"/>
              <a:t>d.o.o</a:t>
            </a:r>
            <a:r>
              <a:rPr lang="sl-SI" sz="2000" dirty="0"/>
              <a:t>., torej so družbe z omejeno odgovornostjo,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l-SI" sz="2000" dirty="0"/>
              <a:t>41 % samostojni podjetniki posamezniki (</a:t>
            </a:r>
            <a:r>
              <a:rPr lang="sl-SI" sz="2000" dirty="0" err="1"/>
              <a:t>s.p</a:t>
            </a:r>
            <a:r>
              <a:rPr lang="sl-SI" sz="2000" dirty="0"/>
              <a:t>.),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l-SI" sz="2000" dirty="0"/>
              <a:t>ostali </a:t>
            </a:r>
            <a:r>
              <a:rPr lang="sl-SI" sz="2000" dirty="0" smtClean="0"/>
              <a:t>so </a:t>
            </a:r>
            <a:r>
              <a:rPr lang="sl-SI" sz="2000" dirty="0"/>
              <a:t>delniške družbe, društva, zavodi, osebe, ki z osebnim delom samostojno opravljajo poklic ipd. oblik.</a:t>
            </a:r>
          </a:p>
          <a:p>
            <a:pPr marL="0" indent="0">
              <a:buNone/>
            </a:pPr>
            <a:r>
              <a:rPr lang="sl-SI" dirty="0" smtClean="0"/>
              <a:t>Delodajalci </a:t>
            </a:r>
            <a:r>
              <a:rPr lang="sl-SI" dirty="0"/>
              <a:t>so najpogosteje zaposlili mlade na naslednjih delovnih mestih: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sl-SI" dirty="0" smtClean="0"/>
              <a:t>natakarji</a:t>
            </a:r>
            <a:r>
              <a:rPr lang="sl-SI" dirty="0"/>
              <a:t>, prodajalci, administratorji, delavci za preprosta dela (raznovrstna), komercialisti, vozniki, monterji, kuharji, frizerji in inženirji (iz različnih strok).</a:t>
            </a:r>
          </a:p>
          <a:p>
            <a:endParaRPr lang="en-GB" dirty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439" y="32858"/>
            <a:ext cx="2426934" cy="89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6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Izplačevanje sredstev - </a:t>
            </a:r>
            <a:r>
              <a:rPr lang="sl-SI" b="1" dirty="0">
                <a:solidFill>
                  <a:srgbClr val="C00000"/>
                </a:solidFill>
              </a:rPr>
              <a:t>Prvi izziv 2015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838200" y="1474237"/>
            <a:ext cx="10515600" cy="4702726"/>
          </a:xfrm>
        </p:spPr>
        <p:txBody>
          <a:bodyPr>
            <a:normAutofit fontScale="92500" lnSpcReduction="10000"/>
          </a:bodyPr>
          <a:lstStyle/>
          <a:p>
            <a:r>
              <a:rPr lang="sl-SI" sz="4000" b="1" dirty="0" smtClean="0"/>
              <a:t>V letu 2016 je bilo izplačano 12.441.852,40</a:t>
            </a:r>
          </a:p>
          <a:p>
            <a:pPr marL="457200" lvl="1" indent="0">
              <a:buNone/>
            </a:pPr>
            <a:r>
              <a:rPr lang="sl-SI" sz="3600" b="1" dirty="0" smtClean="0"/>
              <a:t>- </a:t>
            </a:r>
            <a:r>
              <a:rPr lang="sl-SI" sz="3600" dirty="0" smtClean="0"/>
              <a:t>5.529.709,47 ESS</a:t>
            </a:r>
          </a:p>
          <a:p>
            <a:pPr marL="457200" lvl="1" indent="0">
              <a:buNone/>
            </a:pPr>
            <a:r>
              <a:rPr lang="sl-SI" sz="3600" dirty="0" smtClean="0"/>
              <a:t>- 5.529.709,47 YEI</a:t>
            </a:r>
          </a:p>
          <a:p>
            <a:pPr marL="457200" lvl="1" indent="0">
              <a:buNone/>
            </a:pPr>
            <a:r>
              <a:rPr lang="sl-SI" sz="3600" dirty="0" smtClean="0"/>
              <a:t>- 1.382.443,46 Slovenska udeležba</a:t>
            </a:r>
          </a:p>
          <a:p>
            <a:r>
              <a:rPr lang="sl-SI" sz="4000" b="1" dirty="0" smtClean="0"/>
              <a:t>V konca maja 2017 je izplačano 6.230.530,06</a:t>
            </a:r>
          </a:p>
          <a:p>
            <a:pPr lvl="1">
              <a:buFontTx/>
              <a:buChar char="-"/>
            </a:pPr>
            <a:r>
              <a:rPr lang="sl-SI" sz="3600" dirty="0" smtClean="0"/>
              <a:t>2.769.124,47 </a:t>
            </a:r>
            <a:r>
              <a:rPr lang="sl-SI" sz="3600" dirty="0"/>
              <a:t>ESS</a:t>
            </a:r>
          </a:p>
          <a:p>
            <a:pPr lvl="1">
              <a:buFontTx/>
              <a:buChar char="-"/>
            </a:pPr>
            <a:r>
              <a:rPr lang="sl-SI" sz="3600" dirty="0" smtClean="0"/>
              <a:t>2.769.124,47 YEI</a:t>
            </a:r>
          </a:p>
          <a:p>
            <a:pPr lvl="1">
              <a:buFontTx/>
              <a:buChar char="-"/>
            </a:pPr>
            <a:r>
              <a:rPr lang="sl-SI" sz="3600" dirty="0" smtClean="0"/>
              <a:t>692.281,12 Slovenska udeležba</a:t>
            </a:r>
          </a:p>
          <a:p>
            <a:pPr marL="0" indent="0">
              <a:buNone/>
            </a:pPr>
            <a:r>
              <a:rPr lang="sl-SI" sz="4000" b="1" u="sng" dirty="0" smtClean="0"/>
              <a:t>Skupaj: 18.672.382,46 eur v (100%)</a:t>
            </a:r>
            <a:endParaRPr lang="sl-SI" sz="4000" b="1" u="sng" dirty="0"/>
          </a:p>
        </p:txBody>
      </p:sp>
      <p:pic>
        <p:nvPicPr>
          <p:cNvPr id="5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032" y="0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1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522</Words>
  <Application>Microsoft Office PowerPoint</Application>
  <PresentationFormat>Širokozaslonsko</PresentationFormat>
  <Paragraphs>87</Paragraphs>
  <Slides>9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Officeova tema</vt:lpstr>
      <vt:lpstr>Prvi izziv 2015</vt:lpstr>
      <vt:lpstr>Statistični podatki za Slovenijo</vt:lpstr>
      <vt:lpstr>Pobuda za zaposlovanje mladih / Youth Employment Initiative (YEI)</vt:lpstr>
      <vt:lpstr>Program Prvi izziv 2015</vt:lpstr>
      <vt:lpstr>Program Prvi izziv 2015</vt:lpstr>
      <vt:lpstr>Doseženi kazalniki</vt:lpstr>
      <vt:lpstr>Vključevanje oseb v Prvi izziv 2015</vt:lpstr>
      <vt:lpstr>Delodajalci in delovna mesta</vt:lpstr>
      <vt:lpstr>Izplačevanje sredstev - Prvi izziv 2015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izziv 2015</dc:title>
  <dc:creator>PSamec</dc:creator>
  <cp:lastModifiedBy>PSamec</cp:lastModifiedBy>
  <cp:revision>29</cp:revision>
  <cp:lastPrinted>2016-05-18T10:58:50Z</cp:lastPrinted>
  <dcterms:created xsi:type="dcterms:W3CDTF">2016-05-18T07:31:00Z</dcterms:created>
  <dcterms:modified xsi:type="dcterms:W3CDTF">2017-06-09T12:35:36Z</dcterms:modified>
</cp:coreProperties>
</file>